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4" r:id="rId3"/>
    <p:sldId id="361" r:id="rId4"/>
    <p:sldId id="305" r:id="rId5"/>
    <p:sldId id="306" r:id="rId6"/>
    <p:sldId id="308" r:id="rId7"/>
    <p:sldId id="358" r:id="rId8"/>
    <p:sldId id="310" r:id="rId9"/>
    <p:sldId id="307" r:id="rId10"/>
    <p:sldId id="311" r:id="rId11"/>
    <p:sldId id="312" r:id="rId12"/>
    <p:sldId id="313" r:id="rId13"/>
    <p:sldId id="314" r:id="rId14"/>
    <p:sldId id="315" r:id="rId15"/>
    <p:sldId id="316" r:id="rId16"/>
    <p:sldId id="317" r:id="rId17"/>
    <p:sldId id="318" r:id="rId18"/>
    <p:sldId id="309" r:id="rId19"/>
    <p:sldId id="319" r:id="rId20"/>
    <p:sldId id="320" r:id="rId21"/>
    <p:sldId id="321" r:id="rId22"/>
    <p:sldId id="329" r:id="rId23"/>
    <p:sldId id="330" r:id="rId24"/>
    <p:sldId id="331" r:id="rId25"/>
    <p:sldId id="332" r:id="rId26"/>
    <p:sldId id="322" r:id="rId27"/>
    <p:sldId id="323" r:id="rId28"/>
    <p:sldId id="359" r:id="rId29"/>
    <p:sldId id="360" r:id="rId30"/>
    <p:sldId id="324" r:id="rId31"/>
    <p:sldId id="325" r:id="rId32"/>
    <p:sldId id="326" r:id="rId33"/>
    <p:sldId id="327" r:id="rId34"/>
    <p:sldId id="328" r:id="rId35"/>
    <p:sldId id="333" r:id="rId36"/>
    <p:sldId id="334" r:id="rId37"/>
    <p:sldId id="335" r:id="rId38"/>
    <p:sldId id="336" r:id="rId39"/>
    <p:sldId id="337" r:id="rId40"/>
    <p:sldId id="338" r:id="rId41"/>
    <p:sldId id="339" r:id="rId42"/>
    <p:sldId id="288" r:id="rId43"/>
    <p:sldId id="289" r:id="rId44"/>
    <p:sldId id="290" r:id="rId45"/>
    <p:sldId id="299" r:id="rId46"/>
    <p:sldId id="292" r:id="rId47"/>
    <p:sldId id="293" r:id="rId48"/>
    <p:sldId id="294" r:id="rId49"/>
    <p:sldId id="295" r:id="rId50"/>
    <p:sldId id="296" r:id="rId51"/>
    <p:sldId id="297" r:id="rId52"/>
    <p:sldId id="29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FF"/>
    <a:srgbClr val="009900"/>
    <a:srgbClr val="CC0099"/>
    <a:srgbClr val="00FFFF"/>
    <a:srgbClr val="CCCC00"/>
    <a:srgbClr val="FF3300"/>
    <a:srgbClr val="FF7C80"/>
    <a:srgbClr val="0066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8" d="100"/>
          <a:sy n="48" d="100"/>
        </p:scale>
        <p:origin x="-1542" y="-7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pPr/>
              <a:t>7/29/2010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pPr/>
              <a:t>7/29/2010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pPr/>
              <a:t>7/29/2010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pPr/>
              <a:t>7/29/2010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pPr/>
              <a:t>7/29/2010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pPr/>
              <a:t>7/29/2010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pPr/>
              <a:t>7/29/2010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BEEEF-8364-4D7E-A61B-9B5F98B19C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pPr/>
              <a:t>7/29/2010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607" b="619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76200" y="2819400"/>
            <a:ext cx="8763000" cy="144655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cap="none" spc="150" dirty="0" smtClean="0">
                <a:ln w="11430">
                  <a:solidFill>
                    <a:srgbClr val="7030A0"/>
                  </a:solidFill>
                </a:ln>
                <a:solidFill>
                  <a:srgbClr val="F8F8F8"/>
                </a:solidFill>
                <a:effectLst>
                  <a:glow rad="101600">
                    <a:schemeClr val="tx1">
                      <a:alpha val="60000"/>
                    </a:schemeClr>
                  </a:glow>
                  <a:outerShdw blurRad="25400" algn="tl" rotWithShape="0">
                    <a:srgbClr val="000000">
                      <a:alpha val="43000"/>
                    </a:srgbClr>
                  </a:outerShdw>
                </a:effectLst>
                <a:latin typeface="Britannic Bold" pitchFamily="34" charset="0"/>
              </a:rPr>
              <a:t>GOLONGAN YANG BERHAK </a:t>
            </a:r>
          </a:p>
          <a:p>
            <a:pPr algn="ctr"/>
            <a:r>
              <a:rPr lang="en-US" sz="4400" b="1" cap="none" spc="150" dirty="0" smtClean="0">
                <a:ln w="11430">
                  <a:solidFill>
                    <a:srgbClr val="7030A0"/>
                  </a:solidFill>
                </a:ln>
                <a:solidFill>
                  <a:srgbClr val="F8F8F8"/>
                </a:solidFill>
                <a:effectLst>
                  <a:glow rad="101600">
                    <a:schemeClr val="tx1">
                      <a:alpha val="60000"/>
                    </a:schemeClr>
                  </a:glow>
                  <a:outerShdw blurRad="25400" algn="tl" rotWithShape="0">
                    <a:srgbClr val="000000">
                      <a:alpha val="43000"/>
                    </a:srgbClr>
                  </a:outerShdw>
                </a:effectLst>
                <a:latin typeface="Britannic Bold" pitchFamily="34" charset="0"/>
              </a:rPr>
              <a:t>MENERIMA AGIHAN WANG ZAKAT</a:t>
            </a:r>
            <a:endParaRPr lang="en-US" sz="4400" b="1" cap="none" spc="150" dirty="0">
              <a:ln w="11430">
                <a:solidFill>
                  <a:srgbClr val="7030A0"/>
                </a:solidFill>
              </a:ln>
              <a:solidFill>
                <a:srgbClr val="F8F8F8"/>
              </a:solidFill>
              <a:effectLst>
                <a:glow rad="101600">
                  <a:schemeClr val="tx1">
                    <a:alpha val="60000"/>
                  </a:schemeClr>
                </a:glow>
                <a:outerShdw blurRad="25400" algn="tl" rotWithShape="0">
                  <a:srgbClr val="000000">
                    <a:alpha val="43000"/>
                  </a:srgbClr>
                </a:outerShdw>
              </a:effectLst>
              <a:latin typeface="Britannic Bold" pitchFamily="34" charset="0"/>
            </a:endParaRPr>
          </a:p>
        </p:txBody>
      </p:sp>
      <p:sp>
        <p:nvSpPr>
          <p:cNvPr id="6" name="Rectangle 5"/>
          <p:cNvSpPr/>
          <p:nvPr/>
        </p:nvSpPr>
        <p:spPr>
          <a:xfrm>
            <a:off x="1143000" y="2362200"/>
            <a:ext cx="4857784" cy="461665"/>
          </a:xfrm>
          <a:prstGeom prst="rect">
            <a:avLst/>
          </a:prstGeom>
          <a:noFill/>
          <a:scene3d>
            <a:camera prst="orthographicFront"/>
            <a:lightRig rig="threePt" dir="t"/>
          </a:scene3d>
        </p:spPr>
        <p:txBody>
          <a:bodyPr wrap="square" lIns="91440" tIns="45720" rIns="91440" bIns="45720">
            <a:spAutoFit/>
          </a:bodyPr>
          <a:lstStyle/>
          <a:p>
            <a:r>
              <a:rPr lang="en-US" sz="2400" b="1" u="sng"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Khutbah</a:t>
            </a:r>
            <a:r>
              <a:rPr lang="en-US" sz="2400" b="1" u="sng"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 Multimedia</a:t>
            </a:r>
            <a:endParaRPr lang="en-US" sz="2400" b="1" u="sng"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5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38780"/>
            <a:ext cx="876300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Hubungan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SOLAT &amp;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3657600" y="1447800"/>
            <a:ext cx="5257800" cy="1447800"/>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Hambakan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tunduk</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rukuk</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4" name="Rounded Rectangle 3"/>
          <p:cNvSpPr/>
          <p:nvPr/>
        </p:nvSpPr>
        <p:spPr>
          <a:xfrm>
            <a:off x="228600" y="1676400"/>
            <a:ext cx="2667000" cy="1066800"/>
          </a:xfrm>
          <a:prstGeom prst="roundRect">
            <a:avLst>
              <a:gd name="adj" fmla="val 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SOLAT</a:t>
            </a:r>
            <a:endParaRPr lang="en-US" sz="3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ight Arrow 5"/>
          <p:cNvSpPr/>
          <p:nvPr/>
        </p:nvSpPr>
        <p:spPr>
          <a:xfrm>
            <a:off x="2895600" y="1828800"/>
            <a:ext cx="762000" cy="685800"/>
          </a:xfrm>
          <a:prstGeom prst="rightArrow">
            <a:avLst/>
          </a:prstGeom>
          <a:solidFill>
            <a:schemeClr val="bg1"/>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3657600" y="3429000"/>
            <a:ext cx="5257800" cy="1447800"/>
          </a:xfrm>
          <a:prstGeom prst="roundRect">
            <a:avLst>
              <a:gd name="adj" fmla="val 0"/>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Membantu</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golongan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kurang</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berkemampuan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Rounded Rectangle 9"/>
          <p:cNvSpPr/>
          <p:nvPr/>
        </p:nvSpPr>
        <p:spPr>
          <a:xfrm>
            <a:off x="3657600" y="5105400"/>
            <a:ext cx="5257800" cy="1447800"/>
          </a:xfrm>
          <a:prstGeom prst="roundRect">
            <a:avLst>
              <a:gd name="adj" fmla="val 0"/>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Menjadikan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harta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bersih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jiwa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suci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hati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tenteram</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ounded Rectangle 7"/>
          <p:cNvSpPr/>
          <p:nvPr/>
        </p:nvSpPr>
        <p:spPr>
          <a:xfrm>
            <a:off x="228600" y="3657600"/>
            <a:ext cx="2667000" cy="1066800"/>
          </a:xfrm>
          <a:prstGeom prst="roundRect">
            <a:avLst>
              <a:gd name="adj" fmla="val 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ZAKAT</a:t>
            </a:r>
            <a:endParaRPr lang="en-US" sz="3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ight Arrow 8"/>
          <p:cNvSpPr/>
          <p:nvPr/>
        </p:nvSpPr>
        <p:spPr>
          <a:xfrm>
            <a:off x="2895600" y="3810000"/>
            <a:ext cx="762000" cy="685800"/>
          </a:xfrm>
          <a:prstGeom prst="rightArrow">
            <a:avLst/>
          </a:prstGeom>
          <a:solidFill>
            <a:schemeClr val="bg1"/>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Right Arrow 10"/>
          <p:cNvSpPr/>
          <p:nvPr/>
        </p:nvSpPr>
        <p:spPr>
          <a:xfrm rot="1962894">
            <a:off x="1659882" y="5025140"/>
            <a:ext cx="2186937" cy="685800"/>
          </a:xfrm>
          <a:prstGeom prst="rightArrow">
            <a:avLst/>
          </a:prstGeom>
          <a:solidFill>
            <a:schemeClr val="bg1"/>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69557"/>
            <a:ext cx="8763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ZAKAT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28600" y="2362200"/>
            <a:ext cx="3048000" cy="1447800"/>
          </a:xfrm>
          <a:prstGeom prst="roundRect">
            <a:avLst>
              <a:gd name="adj" fmla="val 50000"/>
            </a:avLst>
          </a:prstGeom>
          <a:solidFill>
            <a:srgbClr val="00FF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BERSIH</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3429000" y="1143000"/>
            <a:ext cx="3048000" cy="1447800"/>
          </a:xfrm>
          <a:prstGeom prst="roundRect">
            <a:avLst>
              <a:gd name="adj" fmla="val 49761"/>
            </a:avLst>
          </a:prstGeom>
          <a:solidFill>
            <a:srgbClr val="CC0099"/>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SUCI</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5867400" y="2895600"/>
            <a:ext cx="2971800" cy="1447800"/>
          </a:xfrm>
          <a:prstGeom prst="roundRect">
            <a:avLst>
              <a:gd name="adj" fmla="val 45933"/>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SUBUR</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304800" y="4876800"/>
            <a:ext cx="3124200" cy="1447800"/>
          </a:xfrm>
          <a:prstGeom prst="roundRect">
            <a:avLst>
              <a:gd name="adj" fmla="val 50000"/>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BERKAT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ounded Rectangle 7"/>
          <p:cNvSpPr/>
          <p:nvPr/>
        </p:nvSpPr>
        <p:spPr>
          <a:xfrm>
            <a:off x="4419600" y="4953000"/>
            <a:ext cx="3581400" cy="1447800"/>
          </a:xfrm>
          <a:prstGeom prst="roundRect">
            <a:avLst>
              <a:gd name="adj" fmla="val 50000"/>
            </a:avLst>
          </a:prstGeom>
          <a:solidFill>
            <a:srgbClr val="0099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BERKEMBANG</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Quad Arrow Callout 8"/>
          <p:cNvSpPr/>
          <p:nvPr/>
        </p:nvSpPr>
        <p:spPr>
          <a:xfrm rot="19538703">
            <a:off x="2127242" y="2045832"/>
            <a:ext cx="4186081" cy="3640702"/>
          </a:xfrm>
          <a:prstGeom prst="quadArrowCallout">
            <a:avLst>
              <a:gd name="adj1" fmla="val 18515"/>
              <a:gd name="adj2" fmla="val 25988"/>
              <a:gd name="adj3" fmla="val 18515"/>
              <a:gd name="adj4" fmla="val 48123"/>
            </a:avLst>
          </a:prstGeom>
          <a:effectLst>
            <a:glow rad="101600">
              <a:srgbClr val="FFFF00">
                <a:alpha val="60000"/>
              </a:srgb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ms-MY"/>
          </a:p>
        </p:txBody>
      </p:sp>
      <p:sp>
        <p:nvSpPr>
          <p:cNvPr id="10" name="Rounded Rectangle 9"/>
          <p:cNvSpPr/>
          <p:nvPr/>
        </p:nvSpPr>
        <p:spPr>
          <a:xfrm>
            <a:off x="2770910" y="3144980"/>
            <a:ext cx="2971800" cy="1447800"/>
          </a:xfrm>
          <a:prstGeom prst="roundRect">
            <a:avLst>
              <a:gd name="adj" fmla="val 45933"/>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ZAKAT</a:t>
            </a:r>
            <a:endParaRPr lang="en-US" sz="44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69557"/>
            <a:ext cx="8763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Tujuan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657600" y="1371600"/>
            <a:ext cx="5029200" cy="1447800"/>
          </a:xfrm>
          <a:prstGeom prst="roundRect">
            <a:avLst>
              <a:gd name="adj" fmla="val 0"/>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Dapat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membersihkan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harta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sifat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kedekut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381000" y="3962400"/>
            <a:ext cx="4800600" cy="1981200"/>
          </a:xfrm>
          <a:prstGeom prst="roundRect">
            <a:avLst>
              <a:gd name="adj" fmla="val 0"/>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Dapat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membersihkan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sifat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dengki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dendam</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terhadap</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kaya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228600" y="1524000"/>
            <a:ext cx="2667000" cy="1295400"/>
          </a:xfrm>
          <a:prstGeom prst="roundRect">
            <a:avLst>
              <a:gd name="adj" fmla="val 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3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Kaya</a:t>
            </a:r>
            <a:endParaRPr lang="en-US" sz="3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ight Arrow 6"/>
          <p:cNvSpPr/>
          <p:nvPr/>
        </p:nvSpPr>
        <p:spPr>
          <a:xfrm>
            <a:off x="2895600" y="1828800"/>
            <a:ext cx="762000" cy="685800"/>
          </a:xfrm>
          <a:prstGeom prst="rightArrow">
            <a:avLst/>
          </a:prstGeom>
          <a:solidFill>
            <a:schemeClr val="bg1"/>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5867400" y="4343400"/>
            <a:ext cx="26670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3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endParaRPr lang="en-US" sz="3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ight Arrow 8"/>
          <p:cNvSpPr/>
          <p:nvPr/>
        </p:nvSpPr>
        <p:spPr>
          <a:xfrm rot="10800000">
            <a:off x="5105400" y="4572000"/>
            <a:ext cx="762000" cy="685800"/>
          </a:xfrm>
          <a:prstGeom prst="rightArrow">
            <a:avLst/>
          </a:prstGeom>
          <a:solidFill>
            <a:schemeClr val="bg1"/>
          </a:solidFill>
          <a:ln>
            <a:solidFill>
              <a:schemeClr val="tx1"/>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76200"/>
            <a:ext cx="8763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wajib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disempurnakan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diagihkan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asnaf</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1295400" y="2590800"/>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tidak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punyai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harta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punyai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pekerjaan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sedikit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harta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Curved Down Arrow 5"/>
          <p:cNvSpPr/>
          <p:nvPr/>
        </p:nvSpPr>
        <p:spPr>
          <a:xfrm rot="1836188">
            <a:off x="4388512" y="1639040"/>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4" name="Rounded Rectangle 3"/>
          <p:cNvSpPr/>
          <p:nvPr/>
        </p:nvSpPr>
        <p:spPr>
          <a:xfrm>
            <a:off x="304800" y="1447800"/>
            <a:ext cx="4343400" cy="990600"/>
          </a:xfrm>
          <a:prstGeom prst="roundRect">
            <a:avLst>
              <a:gd name="adj" fmla="val 22378"/>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1</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Golongan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Fakir</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ounded Rectangle 8"/>
          <p:cNvSpPr/>
          <p:nvPr/>
        </p:nvSpPr>
        <p:spPr>
          <a:xfrm>
            <a:off x="1371600" y="5334000"/>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punyai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sedikit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harta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pekerjaannya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Curved Down Arrow 9"/>
          <p:cNvSpPr/>
          <p:nvPr/>
        </p:nvSpPr>
        <p:spPr>
          <a:xfrm rot="1836188">
            <a:off x="4464712" y="4382240"/>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ounded Rectangle 10"/>
          <p:cNvSpPr/>
          <p:nvPr/>
        </p:nvSpPr>
        <p:spPr>
          <a:xfrm>
            <a:off x="381000" y="4191000"/>
            <a:ext cx="4343400" cy="990600"/>
          </a:xfrm>
          <a:prstGeom prst="roundRect">
            <a:avLst>
              <a:gd name="adj" fmla="val 22378"/>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2</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Golongan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ounded Rectangle 2"/>
          <p:cNvSpPr/>
          <p:nvPr/>
        </p:nvSpPr>
        <p:spPr>
          <a:xfrm>
            <a:off x="1295400" y="2057401"/>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Individu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dilantik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bertanggungjawab</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untuk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mengutip</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zakat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4" name="Curved Down Arrow 3"/>
          <p:cNvSpPr/>
          <p:nvPr/>
        </p:nvSpPr>
        <p:spPr>
          <a:xfrm rot="1836188">
            <a:off x="4388514" y="953241"/>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ed Rectangle 4"/>
          <p:cNvSpPr/>
          <p:nvPr/>
        </p:nvSpPr>
        <p:spPr>
          <a:xfrm>
            <a:off x="304800" y="914401"/>
            <a:ext cx="4343400" cy="990600"/>
          </a:xfrm>
          <a:prstGeom prst="roundRect">
            <a:avLst>
              <a:gd name="adj" fmla="val 22378"/>
            </a:avLst>
          </a:prstGeom>
          <a:solidFill>
            <a:srgbClr val="C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3</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Amil</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371600" y="5029200"/>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baru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memeluk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Islam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tahap</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keimanannya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masih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lemah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urved Down Arrow 6"/>
          <p:cNvSpPr/>
          <p:nvPr/>
        </p:nvSpPr>
        <p:spPr>
          <a:xfrm rot="1836188">
            <a:off x="4464712" y="4077440"/>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381000" y="3886200"/>
            <a:ext cx="4343400" cy="990600"/>
          </a:xfrm>
          <a:prstGeom prst="roundRect">
            <a:avLst>
              <a:gd name="adj" fmla="val 22378"/>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4</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Muallaf</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ounded Rectangle 2"/>
          <p:cNvSpPr/>
          <p:nvPr/>
        </p:nvSpPr>
        <p:spPr>
          <a:xfrm>
            <a:off x="1295400" y="1905001"/>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Hamba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mukatab</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ingin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memerdekakan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4" name="Curved Down Arrow 3"/>
          <p:cNvSpPr/>
          <p:nvPr/>
        </p:nvSpPr>
        <p:spPr>
          <a:xfrm rot="1836188">
            <a:off x="4388512" y="953241"/>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ed Rectangle 4"/>
          <p:cNvSpPr/>
          <p:nvPr/>
        </p:nvSpPr>
        <p:spPr>
          <a:xfrm>
            <a:off x="304800" y="762001"/>
            <a:ext cx="4343400" cy="990600"/>
          </a:xfrm>
          <a:prstGeom prst="roundRect">
            <a:avLst>
              <a:gd name="adj" fmla="val 22378"/>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5</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Ar-Riqab</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371600" y="4876800"/>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berhutang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urved Down Arrow 6"/>
          <p:cNvSpPr/>
          <p:nvPr/>
        </p:nvSpPr>
        <p:spPr>
          <a:xfrm rot="1836188">
            <a:off x="4464712" y="3925040"/>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381000" y="3733800"/>
            <a:ext cx="4343400" cy="990600"/>
          </a:xfrm>
          <a:prstGeom prst="roundRect">
            <a:avLst>
              <a:gd name="adj" fmla="val 22378"/>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6</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Gharimin</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ounded Rectangle 2"/>
          <p:cNvSpPr/>
          <p:nvPr/>
        </p:nvSpPr>
        <p:spPr>
          <a:xfrm>
            <a:off x="1295400" y="1905001"/>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pihak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terlibat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aktiviti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menegakkan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mendakwahkan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agama Islam.</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4" name="Curved Down Arrow 3"/>
          <p:cNvSpPr/>
          <p:nvPr/>
        </p:nvSpPr>
        <p:spPr>
          <a:xfrm rot="1836188">
            <a:off x="4388512" y="953241"/>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ed Rectangle 4"/>
          <p:cNvSpPr/>
          <p:nvPr/>
        </p:nvSpPr>
        <p:spPr>
          <a:xfrm>
            <a:off x="304800" y="762001"/>
            <a:ext cx="4343400" cy="990600"/>
          </a:xfrm>
          <a:prstGeom prst="roundRect">
            <a:avLst>
              <a:gd name="adj" fmla="val 22378"/>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7</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Fisabilillah</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371600" y="4876800"/>
            <a:ext cx="7086600" cy="1295400"/>
          </a:xfrm>
          <a:prstGeom prst="roundRect">
            <a:avLst>
              <a:gd name="adj" fmla="val 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bermusafir</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urved Down Arrow 6"/>
          <p:cNvSpPr/>
          <p:nvPr/>
        </p:nvSpPr>
        <p:spPr>
          <a:xfrm rot="1836188">
            <a:off x="4464712" y="3925040"/>
            <a:ext cx="1600200" cy="91440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381000" y="3733800"/>
            <a:ext cx="4343400" cy="990600"/>
          </a:xfrm>
          <a:prstGeom prst="roundRect">
            <a:avLst>
              <a:gd name="adj" fmla="val 22378"/>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4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8</a:t>
            </a:r>
            <a:r>
              <a:rPr lang="en-US" sz="2800" dirty="0" smtClean="0">
                <a:ln>
                  <a:solidFill>
                    <a:schemeClr val="tx1"/>
                  </a:solidFill>
                </a:ln>
                <a:solidFill>
                  <a:srgbClr val="FFFF00"/>
                </a:solidFill>
                <a:effectLst>
                  <a:glow rad="101600">
                    <a:schemeClr val="tx1">
                      <a:alpha val="60000"/>
                    </a:schemeClr>
                  </a:glow>
                </a:effectLst>
                <a:latin typeface="Arial Black" pitchFamily="34" charset="0"/>
                <a:cs typeface="Arial" charset="0"/>
              </a:rPr>
              <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Ibni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Sabil</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69557"/>
            <a:ext cx="8763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Taubah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60:-</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523833"/>
            <a:ext cx="9144000" cy="2800767"/>
          </a:xfrm>
          <a:prstGeom prst="rect">
            <a:avLst/>
          </a:prstGeom>
          <a:solidFill>
            <a:srgbClr val="FF66FF">
              <a:alpha val="25000"/>
            </a:srgbClr>
          </a:solidFill>
        </p:spPr>
        <p:txBody>
          <a:bodyPr wrap="square">
            <a:spAutoFit/>
          </a:bodyPr>
          <a:lstStyle/>
          <a:p>
            <a:pPr algn="ctr" fontAlgn="auto">
              <a:spcBef>
                <a:spcPts val="0"/>
              </a:spcBef>
              <a:spcAft>
                <a:spcPts val="0"/>
              </a:spcAft>
              <a:defRPr/>
            </a:pP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Sesungguhnya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hanyalah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fakir,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miskin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para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amil</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mengurusnya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muallaf</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dijinakkan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hatinya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memerdekakan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berjuang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musafir</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diharuskan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syarak</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datangnya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Allah. Dan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Bijaksana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1490008"/>
            <a:ext cx="9144000" cy="1938992"/>
          </a:xfrm>
          <a:prstGeom prst="rect">
            <a:avLst/>
          </a:prstGeom>
          <a:solidFill>
            <a:srgbClr val="FF66FF">
              <a:alpha val="26000"/>
            </a:srgbClr>
          </a:solidFill>
        </p:spPr>
        <p:txBody>
          <a:bodyPr wrap="square">
            <a:spAutoFit/>
          </a:bodyPr>
          <a:lstStyle/>
          <a:p>
            <a:pPr algn="ct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الصَّدَقَاتُ لِلْفُقَرَاء وَالْمَسَاكِينِ وَالْعَامِلِينَ عَلَيْهَا وَالْمُؤَلَّفَةِ قُلُوبُهُمْ وَفِي الرِّقَابِ وَالْغَارِمِينَ وَفِي سَبِيلِ اللّهِ وَابْنِ السَّبِيلِ فَرِيضَةً مِّنَ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وَاللهُ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عَلِيمٌ حَكِي</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762000" y="228600"/>
            <a:ext cx="7467600" cy="769441"/>
          </a:xfrm>
          <a:prstGeom prst="rect">
            <a:avLst/>
          </a:prstGeom>
          <a:noFill/>
          <a:scene3d>
            <a:camera prst="orthographicFront"/>
            <a:lightRig rig="threePt" dir="t"/>
          </a:scene3d>
        </p:spPr>
        <p:txBody>
          <a:bodyPr wrap="square" lIns="91440" tIns="45720" rIns="91440" bIns="45720">
            <a:spAutoFit/>
          </a:bodyPr>
          <a:lstStyle/>
          <a:p>
            <a:r>
              <a:rPr lang="en-US" sz="4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rPr>
              <a:t>Khutbah</a:t>
            </a:r>
            <a:r>
              <a:rPr lang="en-US" sz="4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rPr>
              <a:t>  </a:t>
            </a:r>
            <a:r>
              <a:rPr lang="en-US" sz="4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rPr>
              <a:t>Hari</a:t>
            </a:r>
            <a:r>
              <a:rPr lang="en-US" sz="4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rPr>
              <a:t>  </a:t>
            </a:r>
            <a:r>
              <a:rPr lang="en-US" sz="4400"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rPr>
              <a:t>Ini</a:t>
            </a:r>
            <a:r>
              <a:rPr lang="en-US" sz="4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rPr>
              <a:t> ……</a:t>
            </a:r>
            <a:endParaRPr lang="en-US" sz="4400"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Lucida Calligraphy" pitchFamily="66" charset="0"/>
              <a:cs typeface="Aharoni" pitchFamily="2" charset="-79"/>
            </a:endParaRPr>
          </a:p>
        </p:txBody>
      </p:sp>
      <p:sp>
        <p:nvSpPr>
          <p:cNvPr id="4" name="Rectangle 3"/>
          <p:cNvSpPr/>
          <p:nvPr/>
        </p:nvSpPr>
        <p:spPr>
          <a:xfrm>
            <a:off x="76200" y="2362200"/>
            <a:ext cx="8763000" cy="144655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cap="none" spc="150" dirty="0" smtClean="0">
                <a:ln w="11430">
                  <a:solidFill>
                    <a:srgbClr val="7030A0"/>
                  </a:solidFill>
                </a:ln>
                <a:solidFill>
                  <a:srgbClr val="F8F8F8"/>
                </a:solidFill>
                <a:effectLst>
                  <a:glow rad="101600">
                    <a:schemeClr val="tx1">
                      <a:alpha val="60000"/>
                    </a:schemeClr>
                  </a:glow>
                  <a:outerShdw blurRad="25400" algn="tl" rotWithShape="0">
                    <a:srgbClr val="000000">
                      <a:alpha val="43000"/>
                    </a:srgbClr>
                  </a:outerShdw>
                </a:effectLst>
                <a:latin typeface="Britannic Bold" pitchFamily="34" charset="0"/>
              </a:rPr>
              <a:t>GOLONGAN YANG BERHAK </a:t>
            </a:r>
          </a:p>
          <a:p>
            <a:pPr algn="ctr"/>
            <a:r>
              <a:rPr lang="en-US" sz="4400" b="1" cap="none" spc="150" dirty="0" smtClean="0">
                <a:ln w="11430">
                  <a:solidFill>
                    <a:srgbClr val="7030A0"/>
                  </a:solidFill>
                </a:ln>
                <a:solidFill>
                  <a:srgbClr val="F8F8F8"/>
                </a:solidFill>
                <a:effectLst>
                  <a:glow rad="101600">
                    <a:schemeClr val="tx1">
                      <a:alpha val="60000"/>
                    </a:schemeClr>
                  </a:glow>
                  <a:outerShdw blurRad="25400" algn="tl" rotWithShape="0">
                    <a:srgbClr val="000000">
                      <a:alpha val="43000"/>
                    </a:srgbClr>
                  </a:outerShdw>
                </a:effectLst>
                <a:latin typeface="Britannic Bold" pitchFamily="34" charset="0"/>
              </a:rPr>
              <a:t>MENERIMA AGIHAN WANG ZAKAT</a:t>
            </a:r>
            <a:endParaRPr lang="en-US" sz="4400" b="1" cap="none" spc="150" dirty="0">
              <a:ln w="11430">
                <a:solidFill>
                  <a:srgbClr val="7030A0"/>
                </a:solidFill>
              </a:ln>
              <a:solidFill>
                <a:srgbClr val="F8F8F8"/>
              </a:solidFill>
              <a:effectLst>
                <a:glow rad="101600">
                  <a:schemeClr val="tx1">
                    <a:alpha val="60000"/>
                  </a:schemeClr>
                </a:glow>
                <a:outerShdw blurRad="25400" algn="tl" rotWithShape="0">
                  <a:srgbClr val="000000">
                    <a:alpha val="43000"/>
                  </a:srgbClr>
                </a:outerShdw>
              </a:effectLst>
              <a:latin typeface="Britannic Bold" pitchFamily="34" charset="0"/>
            </a:endParaRPr>
          </a:p>
        </p:txBody>
      </p:sp>
      <p:sp>
        <p:nvSpPr>
          <p:cNvPr id="5" name="Rectangle 4"/>
          <p:cNvSpPr/>
          <p:nvPr/>
        </p:nvSpPr>
        <p:spPr>
          <a:xfrm>
            <a:off x="1143000" y="1905000"/>
            <a:ext cx="6553200" cy="461665"/>
          </a:xfrm>
          <a:prstGeom prst="rect">
            <a:avLst/>
          </a:prstGeom>
          <a:noFill/>
          <a:scene3d>
            <a:camera prst="orthographicFront"/>
            <a:lightRig rig="threePt" dir="t"/>
          </a:scene3d>
        </p:spPr>
        <p:txBody>
          <a:bodyPr wrap="square" lIns="91440" tIns="45720" rIns="91440" bIns="45720">
            <a:spAutoFit/>
          </a:bodyPr>
          <a:lstStyle/>
          <a:p>
            <a:pPr algn="ctr"/>
            <a:r>
              <a:rPr lang="en-US" sz="2400" b="1" u="sng" dirty="0" err="1"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Khutbah</a:t>
            </a:r>
            <a:r>
              <a:rPr lang="en-US" sz="2400" b="1" u="sng"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rPr>
              <a:t> Multimedia</a:t>
            </a:r>
            <a:endParaRPr lang="en-US" sz="2400" b="1" u="sng" dirty="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latin typeface="Book Antiqua" pitchFamily="18" charset="0"/>
              <a:cs typeface="Aharoni" pitchFamily="2" charset="-79"/>
            </a:endParaRPr>
          </a:p>
        </p:txBody>
      </p:sp>
      <p:sp>
        <p:nvSpPr>
          <p:cNvPr id="6" name="Rectangle 5"/>
          <p:cNvSpPr/>
          <p:nvPr/>
        </p:nvSpPr>
        <p:spPr>
          <a:xfrm>
            <a:off x="304800" y="3733800"/>
            <a:ext cx="8305800" cy="707886"/>
          </a:xfrm>
          <a:prstGeom prst="rect">
            <a:avLst/>
          </a:prstGeom>
          <a:noFill/>
          <a:ln w="38100">
            <a:solidFill>
              <a:schemeClr val="bg1"/>
            </a:solidFill>
          </a:ln>
          <a:effectLst>
            <a:glow rad="101600">
              <a:schemeClr val="tx1">
                <a:alpha val="40000"/>
              </a:schemeClr>
            </a:glow>
          </a:effectLst>
        </p:spPr>
        <p:txBody>
          <a:bodyPr wrap="square" lIns="91440" tIns="45720" rIns="91440" bIns="45720">
            <a:spAutoFit/>
          </a:bodyPr>
          <a:lstStyle/>
          <a:p>
            <a:pPr algn="ctr"/>
            <a:r>
              <a:rPr lang="en-US" sz="2000" dirty="0" smtClean="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18 </a:t>
            </a:r>
            <a:r>
              <a:rPr lang="en-US" sz="2000" dirty="0" err="1" smtClean="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Syaaban</a:t>
            </a:r>
            <a:r>
              <a:rPr lang="en-US" sz="2000" dirty="0" smtClean="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 1431 / 30 </a:t>
            </a:r>
            <a:r>
              <a:rPr lang="en-US" sz="2000" dirty="0" err="1" smtClean="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Julai</a:t>
            </a:r>
            <a:r>
              <a:rPr lang="en-US" sz="2000" dirty="0" smtClean="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 2010</a:t>
            </a:r>
          </a:p>
          <a:p>
            <a:pPr algn="ctr"/>
            <a:r>
              <a:rPr lang="en-US" sz="2000" dirty="0" smtClean="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rPr>
              <a:t>http ://e-khutbah.terengganu.gov.my</a:t>
            </a:r>
            <a:endParaRPr lang="en-US" sz="2000" dirty="0">
              <a:ln w="18415" cmpd="sng">
                <a:solidFill>
                  <a:srgbClr val="FF0000"/>
                </a:solidFill>
                <a:prstDash val="solid"/>
              </a:ln>
              <a:solidFill>
                <a:srgbClr val="FF0000"/>
              </a:solidFill>
              <a:effectLst>
                <a:glow rad="139700">
                  <a:schemeClr val="tx1">
                    <a:alpha val="40000"/>
                  </a:schemeClr>
                </a:glow>
                <a:outerShdw blurRad="63500" dir="3600000" algn="tl" rotWithShape="0">
                  <a:srgbClr val="000000">
                    <a:alpha val="70000"/>
                  </a:srgbClr>
                </a:outerShdw>
              </a:effectLst>
              <a:latin typeface="Arial Rounded MT Bold" pitchFamily="34"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55"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0.70"/>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76200"/>
            <a:ext cx="8763000" cy="89255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membasmi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kemiskinan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MAIDAM &amp;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Kerajaan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Negeri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mengambil</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cakna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4800" y="1371600"/>
            <a:ext cx="6019800" cy="990600"/>
          </a:xfrm>
          <a:prstGeom prst="roundRect">
            <a:avLst>
              <a:gd name="adj" fmla="val 22378"/>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Golongan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Fakir /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1447800" y="2743200"/>
            <a:ext cx="7391400" cy="990600"/>
          </a:xfrm>
          <a:prstGeom prst="roundRect">
            <a:avLst>
              <a:gd name="adj" fmla="val 22378"/>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Agihan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berhak</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menerima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agihan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zakat</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sahaja</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447800" y="4191000"/>
            <a:ext cx="7391400" cy="1905000"/>
          </a:xfrm>
          <a:prstGeom prst="roundRect">
            <a:avLst>
              <a:gd name="adj" fmla="val 2237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antuan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yang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disalurkan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untuk</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mengubah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nasib</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jadikan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kehidupan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berkualiti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Striped Right Arrow 6"/>
          <p:cNvSpPr/>
          <p:nvPr/>
        </p:nvSpPr>
        <p:spPr>
          <a:xfrm>
            <a:off x="762000" y="3048000"/>
            <a:ext cx="838200" cy="685800"/>
          </a:xfrm>
          <a:prstGeom prst="stripedRight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triped Right Arrow 7"/>
          <p:cNvSpPr/>
          <p:nvPr/>
        </p:nvSpPr>
        <p:spPr>
          <a:xfrm>
            <a:off x="838200" y="4724400"/>
            <a:ext cx="838200" cy="685800"/>
          </a:xfrm>
          <a:prstGeom prst="stripedRight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2009031"/>
            <a:ext cx="9144000" cy="2400657"/>
          </a:xfrm>
          <a:prstGeom prst="rect">
            <a:avLst/>
          </a:prstGeom>
          <a:solidFill>
            <a:schemeClr val="accent2">
              <a:lumMod val="50000"/>
              <a:alpha val="27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285720"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642910" y="294519"/>
            <a:ext cx="750099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152400"/>
            <a:ext cx="8763000" cy="89255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s.a.w</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Riwayat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Bukhari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&amp; Muslim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038600"/>
            <a:ext cx="9144000" cy="2677656"/>
          </a:xfrm>
          <a:prstGeom prst="rect">
            <a:avLst/>
          </a:prstGeom>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miskin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bukanlah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berjalan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sana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sini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meminta-minta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manusia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agar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diberi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sesuap</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dua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nasi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sebiji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dua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kurma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tetapi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miskin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ialah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tidak</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mempunyai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keperluan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mencukupu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untuknya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kemudia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diberi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sedekah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tidak</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pergi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meminta-minta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lain”.</a:t>
            </a:r>
            <a:endParaRPr lang="en-US" sz="24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4818" name="Rectangle 2"/>
          <p:cNvSpPr>
            <a:spLocks noChangeArrowheads="1"/>
          </p:cNvSpPr>
          <p:nvPr/>
        </p:nvSpPr>
        <p:spPr bwMode="auto">
          <a:xfrm>
            <a:off x="685800" y="1129367"/>
            <a:ext cx="7620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ms-MY" sz="40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Times New Roman" pitchFamily="18" charset="0"/>
                <a:cs typeface="Traditional Arabic" pitchFamily="2" charset="-78"/>
              </a:rPr>
              <a:t> </a:t>
            </a:r>
            <a:r>
              <a:rPr kumimoji="0" lang="ar-SA" sz="40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Times New Roman" pitchFamily="18" charset="0"/>
                <a:cs typeface="Traditional Arabic" pitchFamily="2" charset="-78"/>
              </a:rPr>
              <a:t>لَيْسَ الْمِسْكِيْنُ الَّذِيْ يَطُوْفُ عَلَى النَّاسِ تَرُدُّهُ اللُّقْمَةُ وَاللُّقْمَتَانِ، وَالتَّمْرَةُ                                                                                                                                                 وَالتَّمْرَتَانِ، وَلَكِنَّ الْمِسْكِيْنَ  الَّذِيْ لاَ يَجِدُ غِنًى يُغْنِيْهِ، وَلاَ يُفْطَنُ لَهُ فَيُتَصَدَّقُ عَلَيْهِ، وَلاَ يَقُوْمُ فَيُسْأَلُ النَّاسَ.</a:t>
            </a:r>
            <a:r>
              <a:rPr kumimoji="0" lang="ar-SA" sz="28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Jawi"/>
                <a:ea typeface="Times New Roman" pitchFamily="18" charset="0"/>
                <a:cs typeface="Traditional Arabic" pitchFamily="2" charset="-78"/>
              </a:rPr>
              <a:t> رَوَاهُ الْبُخَارِىْ وَمُسْلِم</a:t>
            </a:r>
            <a:endParaRPr kumimoji="0" lang="ar-SA" sz="32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69557"/>
            <a:ext cx="8763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Hadis</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menjelaskan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bahawa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304800" y="1219200"/>
            <a:ext cx="8610600" cy="990600"/>
          </a:xfrm>
          <a:prstGeom prst="roundRect">
            <a:avLst>
              <a:gd name="adj" fmla="val 22378"/>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mundar-mandir</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berjalan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meminta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manusia</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371600" y="2590800"/>
            <a:ext cx="7543800" cy="1295400"/>
          </a:xfrm>
          <a:prstGeom prst="roundRect">
            <a:avLst>
              <a:gd name="adj" fmla="val 22378"/>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ereka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bukan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lagi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kerana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sudah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cukup</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keperluan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304800" y="4419600"/>
            <a:ext cx="8610600" cy="1371600"/>
          </a:xfrm>
          <a:prstGeom prst="roundRect">
            <a:avLst>
              <a:gd name="adj" fmla="val 22378"/>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Tetapi</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tidak</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meminta-minta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itulah</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perlu</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dibantu</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Left-Up Arrow 7"/>
          <p:cNvSpPr/>
          <p:nvPr/>
        </p:nvSpPr>
        <p:spPr>
          <a:xfrm flipH="1">
            <a:off x="685800" y="2133600"/>
            <a:ext cx="914400" cy="1143000"/>
          </a:xfrm>
          <a:prstGeom prst="leftUpArrow">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69557"/>
            <a:ext cx="8763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Dijelaskan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huraian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505200" y="5867400"/>
            <a:ext cx="5334000" cy="762000"/>
          </a:xfrm>
          <a:prstGeom prst="roundRect">
            <a:avLst>
              <a:gd name="adj" fmla="val 22378"/>
            </a:avLst>
          </a:prstGeom>
          <a:solidFill>
            <a:schemeClr val="bg1"/>
          </a:solidFill>
          <a:ln w="38100">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dirty="0" err="1" smtClean="0">
                <a:ln w="19050">
                  <a:solidFill>
                    <a:schemeClr val="tx1"/>
                  </a:solidFill>
                </a:ln>
                <a:solidFill>
                  <a:srgbClr val="FF0000"/>
                </a:solidFill>
                <a:effectLst>
                  <a:glow rad="101600">
                    <a:schemeClr val="tx1">
                      <a:alpha val="60000"/>
                    </a:schemeClr>
                  </a:glow>
                </a:effectLst>
                <a:latin typeface="Arial Black" pitchFamily="34" charset="0"/>
                <a:cs typeface="Arial" charset="0"/>
              </a:rPr>
              <a:t>Menurut</a:t>
            </a:r>
            <a:r>
              <a:rPr lang="en-US" sz="2600" dirty="0" smtClean="0">
                <a:ln w="19050">
                  <a:solidFill>
                    <a:schemeClr val="tx1"/>
                  </a:solidFill>
                </a:ln>
                <a:solidFill>
                  <a:srgbClr val="FF0000"/>
                </a:solidFill>
                <a:effectLst>
                  <a:glow rad="101600">
                    <a:schemeClr val="tx1">
                      <a:alpha val="60000"/>
                    </a:schemeClr>
                  </a:glow>
                </a:effectLst>
                <a:latin typeface="Arial Black" pitchFamily="34" charset="0"/>
                <a:cs typeface="Arial" charset="0"/>
              </a:rPr>
              <a:t> Imam An </a:t>
            </a:r>
            <a:r>
              <a:rPr lang="en-US" sz="2600" dirty="0" err="1" smtClean="0">
                <a:ln w="19050">
                  <a:solidFill>
                    <a:schemeClr val="tx1"/>
                  </a:solidFill>
                </a:ln>
                <a:solidFill>
                  <a:srgbClr val="FF0000"/>
                </a:solidFill>
                <a:effectLst>
                  <a:glow rad="101600">
                    <a:schemeClr val="tx1">
                      <a:alpha val="60000"/>
                    </a:schemeClr>
                  </a:glow>
                </a:effectLst>
                <a:latin typeface="Arial Black" pitchFamily="34" charset="0"/>
                <a:cs typeface="Arial" charset="0"/>
              </a:rPr>
              <a:t>Nawawi</a:t>
            </a:r>
            <a:endParaRPr lang="en-US" sz="2600" dirty="0">
              <a:ln w="19050">
                <a:solidFill>
                  <a:schemeClr val="tx1"/>
                </a:solidFill>
              </a:ln>
              <a:solidFill>
                <a:srgbClr val="FF0000"/>
              </a:solidFill>
              <a:effectLst>
                <a:glow rad="101600">
                  <a:schemeClr val="tx1">
                    <a:alpha val="60000"/>
                  </a:schemeClr>
                </a:glow>
              </a:effectLst>
              <a:latin typeface="Arial Black" pitchFamily="34" charset="0"/>
              <a:cs typeface="Arial" charset="0"/>
            </a:endParaRPr>
          </a:p>
        </p:txBody>
      </p:sp>
      <p:sp>
        <p:nvSpPr>
          <p:cNvPr id="5" name="Oval Callout 4"/>
          <p:cNvSpPr/>
          <p:nvPr/>
        </p:nvSpPr>
        <p:spPr>
          <a:xfrm>
            <a:off x="381000" y="1295400"/>
            <a:ext cx="8229600" cy="3733800"/>
          </a:xfrm>
          <a:prstGeom prst="wedgeEllipseCallout">
            <a:avLst>
              <a:gd name="adj1" fmla="val 43200"/>
              <a:gd name="adj2" fmla="val 75397"/>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Rounded Rectangle 5"/>
          <p:cNvSpPr/>
          <p:nvPr/>
        </p:nvSpPr>
        <p:spPr>
          <a:xfrm>
            <a:off x="533400" y="1752600"/>
            <a:ext cx="8001000" cy="3048000"/>
          </a:xfrm>
          <a:prstGeom prst="roundRect">
            <a:avLst>
              <a:gd name="adj" fmla="val 22378"/>
            </a:avLst>
          </a:prstGeom>
          <a:noFill/>
          <a:ln w="38100">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Maksud</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status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oleh</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Rasulullah</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ke</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atas</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berjalan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ke</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sana</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sini</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meminta</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tidak</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semestinya</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seseorang</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itu</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perbuatannya</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tersebut</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Status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kemiskinan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hendaklah</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dinilai</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pendapatan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keperluannya</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pengakuan</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seseorang</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500" dirty="0" err="1" smtClean="0">
                <a:ln w="19050">
                  <a:solidFill>
                    <a:schemeClr val="tx1"/>
                  </a:solidFill>
                </a:ln>
                <a:solidFill>
                  <a:schemeClr val="bg1"/>
                </a:solidFill>
                <a:effectLst>
                  <a:glow rad="101600">
                    <a:schemeClr val="tx1">
                      <a:alpha val="60000"/>
                    </a:schemeClr>
                  </a:glow>
                </a:effectLst>
                <a:latin typeface="Arial Black" pitchFamily="34" charset="0"/>
                <a:cs typeface="Arial" charset="0"/>
              </a:rPr>
              <a:t>itu</a:t>
            </a:r>
            <a:r>
              <a:rPr lang="en-US" sz="2500" dirty="0" smtClean="0">
                <a:ln w="19050">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500" dirty="0">
              <a:ln w="1905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152400"/>
            <a:ext cx="8763000" cy="492443"/>
          </a:xfrm>
          <a:prstGeom prst="rect">
            <a:avLst/>
          </a:prstGeom>
        </p:spPr>
        <p:txBody>
          <a:bodyPr wrap="square">
            <a:spAutoFit/>
          </a:bodyPr>
          <a:lstStyle/>
          <a:p>
            <a:pPr algn="ctr" fontAlgn="auto">
              <a:spcBef>
                <a:spcPts val="0"/>
              </a:spcBef>
              <a:spcAft>
                <a:spcPts val="0"/>
              </a:spcAft>
              <a:defRPr/>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PERSOALANNYA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4800" y="1219200"/>
            <a:ext cx="8610600" cy="990600"/>
          </a:xfrm>
          <a:prstGeom prst="roundRect">
            <a:avLst>
              <a:gd name="adj" fmla="val 22378"/>
            </a:avLst>
          </a:prstGeom>
          <a:solidFill>
            <a:srgbClr val="FF33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Adakah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masih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r</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amai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Terengganu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golongan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fakir/</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layak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menerima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zakat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304800" y="2514600"/>
            <a:ext cx="8610600" cy="838200"/>
          </a:xfrm>
          <a:prstGeom prst="roundRect">
            <a:avLst>
              <a:gd name="adj" fmla="val 22378"/>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Atau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masyarakat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sekarang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mabuk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duit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 </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304800" y="3581400"/>
            <a:ext cx="8610600" cy="990600"/>
          </a:xfrm>
          <a:prstGeom prst="roundRect">
            <a:avLst>
              <a:gd name="adj" fmla="val 22378"/>
            </a:avLst>
          </a:prstGeom>
          <a:solidFill>
            <a:srgbClr val="FF99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Di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manakah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anak-anak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bekerja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berpendapatan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lumayan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304800" y="4800600"/>
            <a:ext cx="8610600" cy="1752600"/>
          </a:xfrm>
          <a:prstGeom prst="roundRect">
            <a:avLst>
              <a:gd name="adj" fmla="val 22378"/>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Sungguh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Dahsyat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anak-anak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sanggup</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hantar</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tuanya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rumah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kebajikan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dengan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harapan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agar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tuanya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mendapat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sama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agihan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wang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zakat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76200"/>
            <a:ext cx="8763000" cy="89255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sekarang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Tanggongjawab</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siapa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4800" y="1219200"/>
            <a:ext cx="8610600" cy="990600"/>
          </a:xfrm>
          <a:prstGeom prst="roundRect">
            <a:avLst>
              <a:gd name="adj" fmla="val 22378"/>
            </a:avLst>
          </a:prstGeom>
          <a:solidFill>
            <a:srgbClr val="FF33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Terhadap</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nafkah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ayah,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ibu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nenek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fakir/</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tiada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upaya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bekerja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304800" y="3657600"/>
            <a:ext cx="8610600" cy="838200"/>
          </a:xfrm>
          <a:prstGeom prst="roundRect">
            <a:avLst>
              <a:gd name="adj" fmla="val 22378"/>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Tanggungjawab</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ini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dipikul</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mereka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sendiri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Down Arrow 5"/>
          <p:cNvSpPr/>
          <p:nvPr/>
        </p:nvSpPr>
        <p:spPr>
          <a:xfrm>
            <a:off x="685800" y="2438400"/>
            <a:ext cx="7696200" cy="1371600"/>
          </a:xfrm>
          <a:prstGeom prst="downArrow">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chemeClr val="tx1"/>
                  </a:solidFill>
                </a:ln>
                <a:solidFill>
                  <a:schemeClr val="tx1"/>
                </a:solidFill>
                <a:effectLst>
                  <a:glow rad="228600">
                    <a:schemeClr val="accent2">
                      <a:satMod val="175000"/>
                      <a:alpha val="40000"/>
                    </a:schemeClr>
                  </a:glow>
                </a:effectLst>
                <a:latin typeface="Arial Black" pitchFamily="34" charset="0"/>
                <a:cs typeface="Arial" charset="0"/>
              </a:rPr>
              <a:t>ADAKAH ???</a:t>
            </a:r>
            <a:endParaRPr lang="ms-MY" sz="3600" dirty="0">
              <a:solidFill>
                <a:schemeClr val="tx1"/>
              </a:solidFill>
              <a:effectLst>
                <a:glow rad="228600">
                  <a:schemeClr val="accent2">
                    <a:satMod val="175000"/>
                    <a:alpha val="40000"/>
                  </a:schemeClr>
                </a:glow>
              </a:effectLst>
            </a:endParaRPr>
          </a:p>
        </p:txBody>
      </p:sp>
      <p:sp>
        <p:nvSpPr>
          <p:cNvPr id="8" name="Rounded Rectangle 7"/>
          <p:cNvSpPr/>
          <p:nvPr/>
        </p:nvSpPr>
        <p:spPr>
          <a:xfrm>
            <a:off x="304800" y="4724400"/>
            <a:ext cx="8610600" cy="838200"/>
          </a:xfrm>
          <a:prstGeom prst="roundRect">
            <a:avLst>
              <a:gd name="adj" fmla="val 22378"/>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atau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Tanggungjawab</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anak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cucu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dipeliharanya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ounded Rectangle 8"/>
          <p:cNvSpPr/>
          <p:nvPr/>
        </p:nvSpPr>
        <p:spPr>
          <a:xfrm>
            <a:off x="304800" y="5791200"/>
            <a:ext cx="8610600" cy="838200"/>
          </a:xfrm>
          <a:prstGeom prst="roundRect">
            <a:avLst>
              <a:gd name="adj" fmla="val 22378"/>
            </a:avLst>
          </a:prstGeom>
          <a:solidFill>
            <a:srgbClr val="0066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atau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Tanggungjawab</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kepada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agensi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kerajaan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/MAIDAM/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Baitulmal</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38780"/>
            <a:ext cx="8763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Mazhab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As-</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syafie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4800" y="1295400"/>
            <a:ext cx="8610600" cy="1828800"/>
          </a:xfrm>
          <a:prstGeom prst="roundRect">
            <a:avLst>
              <a:gd name="adj" fmla="val 22378"/>
            </a:avLst>
          </a:prstGeom>
          <a:solidFill>
            <a:srgbClr val="CC0099"/>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Kewajiban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tanggung</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nafkah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ayah,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ibu</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nenek</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fakir/</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tiada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upaya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lagi</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bekerja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228600" y="4191000"/>
            <a:ext cx="8610600" cy="2057400"/>
          </a:xfrm>
          <a:prstGeom prst="roundRect">
            <a:avLst>
              <a:gd name="adj" fmla="val 36561"/>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Anak</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cucu</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samada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lelaki</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perempuan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berkemampuan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adalah</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ujian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besar</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Down Arrow 5"/>
          <p:cNvSpPr/>
          <p:nvPr/>
        </p:nvSpPr>
        <p:spPr>
          <a:xfrm>
            <a:off x="5486400" y="3048000"/>
            <a:ext cx="1752600" cy="1371600"/>
          </a:xfrm>
          <a:prstGeom prst="downArrow">
            <a:avLst>
              <a:gd name="adj1" fmla="val 50000"/>
              <a:gd name="adj2" fmla="val 52899"/>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193357"/>
            <a:ext cx="8763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Sedihnya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sekarang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4800" y="1295400"/>
            <a:ext cx="8610600" cy="914400"/>
          </a:xfrm>
          <a:prstGeom prst="roundRect">
            <a:avLst>
              <a:gd name="adj" fmla="val 22378"/>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Ada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mengaku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fakir/</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tetapi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berkemampuan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2895600" y="3733800"/>
            <a:ext cx="6019800" cy="1371600"/>
          </a:xfrm>
          <a:prstGeom prst="roundRect">
            <a:avLst>
              <a:gd name="adj" fmla="val 22378"/>
            </a:avLst>
          </a:prstGeom>
          <a:solidFill>
            <a:srgbClr val="0099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Didik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kita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keluarga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&amp;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masyarakat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janganlah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mudah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meminta-minta</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ounded Rectangle 7"/>
          <p:cNvSpPr/>
          <p:nvPr/>
        </p:nvSpPr>
        <p:spPr>
          <a:xfrm>
            <a:off x="3352800" y="5257800"/>
            <a:ext cx="5410200" cy="1371600"/>
          </a:xfrm>
          <a:prstGeom prst="roundRect">
            <a:avLst>
              <a:gd name="adj" fmla="val 22378"/>
            </a:avLst>
          </a:prstGeom>
          <a:solidFill>
            <a:srgbClr val="0099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Berusahalah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bersungguh-sungguh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tika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ditimpa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kesusahan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Curved Right Arrow 5"/>
          <p:cNvSpPr/>
          <p:nvPr/>
        </p:nvSpPr>
        <p:spPr>
          <a:xfrm>
            <a:off x="0" y="2514600"/>
            <a:ext cx="3657600" cy="3657600"/>
          </a:xfrm>
          <a:prstGeom prst="curvedRightArrow">
            <a:avLst>
              <a:gd name="adj1" fmla="val 30389"/>
              <a:gd name="adj2" fmla="val 50000"/>
              <a:gd name="adj3" fmla="val 25000"/>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ed Rectangle 4"/>
          <p:cNvSpPr/>
          <p:nvPr/>
        </p:nvSpPr>
        <p:spPr>
          <a:xfrm>
            <a:off x="2743200" y="2514600"/>
            <a:ext cx="5486400" cy="1066800"/>
          </a:xfrm>
          <a:prstGeom prst="roundRect">
            <a:avLst>
              <a:gd name="adj" fmla="val 22378"/>
            </a:avLst>
          </a:prstGeom>
          <a:solidFill>
            <a:srgbClr val="CC0099"/>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SEDARLAH </a:t>
            </a:r>
            <a:r>
              <a:rPr lang="en-US" sz="40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40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98048"/>
            <a:ext cx="8763000" cy="892552"/>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:23</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505200"/>
            <a:ext cx="9144000" cy="3139321"/>
          </a:xfrm>
          <a:prstGeom prst="rect">
            <a:avLst/>
          </a:prstGeom>
          <a:solidFill>
            <a:srgbClr val="FF66FF">
              <a:alpha val="41000"/>
            </a:srgbClr>
          </a:solidFill>
        </p:spPr>
        <p:txBody>
          <a:bodyPr wrap="square">
            <a:spAutoFit/>
          </a:bodyPr>
          <a:lstStyle/>
          <a:p>
            <a:pPr algn="ctr" fontAlgn="auto">
              <a:spcBef>
                <a:spcPts val="0"/>
              </a:spcBef>
              <a:spcAft>
                <a:spcPts val="0"/>
              </a:spcAft>
              <a:defRPr/>
            </a:pP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Tuhanmu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perintahkan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menyembah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kedua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ibubapa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keduanya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kedua-duanya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sampai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umur</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tua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jagaan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peliharamu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keduanya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sekalipun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“AH”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menengking</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perkataan</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mulia</a:t>
            </a:r>
            <a:r>
              <a:rPr lang="en-US" sz="22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0" y="1371600"/>
            <a:ext cx="9144000" cy="2123658"/>
          </a:xfrm>
          <a:prstGeom prst="rect">
            <a:avLst/>
          </a:prstGeom>
          <a:solidFill>
            <a:srgbClr val="FF66FF">
              <a:alpha val="45000"/>
            </a:srgbClr>
          </a:solidFill>
        </p:spPr>
        <p:txBody>
          <a:bodyPr wrap="square">
            <a:spAutoFit/>
          </a:bodyPr>
          <a:lstStyle/>
          <a:p>
            <a:pPr algn="ct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وَقَضَى رَبُّكَ أَلاَّ تَعْبُدُواْ إِلاَّ إِيَّاهُ وَبِالْوَالِدَيْنِ إِحْسَانًا إِمَّا يَبْلُغَنَّ عِندَكَ الْكِبَرَ أَحَدُهُمَا أَوْ كِلاَهُمَا فَلاَ تَقُل لَّهُمَآ أُفٍّ وَلاَ تَنْهَرْهُمَا وَقُل لَّهُمَا قَوْلاً كَرِيمًا</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duotone>
              <a:prstClr val="black"/>
              <a:srgbClr val="FF66FF">
                <a:tint val="45000"/>
                <a:satMod val="400000"/>
              </a:srgbClr>
            </a:duotone>
          </a:blip>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0" y="1714488"/>
            <a:ext cx="9144000" cy="4524315"/>
          </a:xfrm>
          <a:prstGeom prst="rect">
            <a:avLst/>
          </a:prstGeom>
          <a:noFill/>
        </p:spPr>
        <p:txBody>
          <a:bodyPr wrap="square">
            <a:spAutoFit/>
          </a:bodyPr>
          <a:lstStyle/>
          <a:p>
            <a:pPr algn="ctr">
              <a:defRPr/>
            </a:pP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6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6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lum bright="-10000"/>
          </a:blip>
          <a:srcRect r="1207" b="16005"/>
          <a:stretch>
            <a:fillRect/>
          </a:stretch>
        </p:blipFill>
        <p:spPr bwMode="auto">
          <a:xfrm>
            <a:off x="-228600" y="0"/>
            <a:ext cx="93726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600200"/>
            <a:ext cx="9144000" cy="1446550"/>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خُذْ مِنْ أَمْوَالِهِمْ صَدَقَةً تُطَهِّرُهُمْ وَتُزَكِّيهِم بِهَا وَصَلِّ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عَلَيْهِمْ إِنَّ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صَلاَتَكَ سَكَنٌ لَّهُمْ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سَمِيعٌ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عَلِيمٌ </a:t>
            </a:r>
            <a:endParaRPr lang="en-US" sz="6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3418344"/>
            <a:ext cx="9144000" cy="2308324"/>
          </a:xfrm>
          <a:prstGeom prst="rect">
            <a:avLst/>
          </a:prstGeom>
          <a:solidFill>
            <a:srgbClr val="FF66FF">
              <a:alpha val="36000"/>
            </a:srgbClr>
          </a:solidFill>
          <a:ln w="57150">
            <a:noFill/>
          </a:ln>
        </p:spPr>
        <p:txBody>
          <a:bodyPr wrap="square">
            <a:spAutoFit/>
          </a:bodyPr>
          <a:lstStyle/>
          <a:p>
            <a:pPr algn="ctr" fontAlgn="auto">
              <a:spcBef>
                <a:spcPts val="0"/>
              </a:spcBef>
              <a:spcAft>
                <a:spcPts val="0"/>
              </a:spcAft>
              <a:defRPr/>
            </a:pPr>
            <a:r>
              <a:rPr lang="ms-MY" sz="2400" b="1" dirty="0" smtClean="0">
                <a:ln>
                  <a:solidFill>
                    <a:sysClr val="windowText" lastClr="000000"/>
                  </a:solidFill>
                </a:ln>
                <a:solidFill>
                  <a:schemeClr val="bg1"/>
                </a:solidFill>
                <a:effectLst>
                  <a:glow rad="101600">
                    <a:schemeClr val="tx1">
                      <a:alpha val="60000"/>
                    </a:schemeClr>
                  </a:glow>
                </a:effectLst>
                <a:latin typeface="Arial Black" pitchFamily="34" charset="0"/>
              </a:rPr>
              <a:t>Ambillah (sebahagian) dari harta mereka menjadi sedekah, supaya dengannya engkau membersihkan mereka dan mensucikan mereka dan doakanlah untuk mereka, sesungguhnya doamu itu menjadi ketenteraman bagi mereka. Dan (ingatlah) Allah Maha Mendengar, lagi Maha Mengetahui.</a:t>
            </a:r>
            <a:endParaRPr lang="en-US" sz="2400" b="1" dirty="0">
              <a:ln>
                <a:solidFill>
                  <a:sysClr val="windowText" lastClr="000000"/>
                </a:solidFill>
              </a:ln>
              <a:solidFill>
                <a:schemeClr val="bg1"/>
              </a:solidFill>
              <a:effectLst>
                <a:glow rad="101600">
                  <a:schemeClr val="tx1">
                    <a:alpha val="60000"/>
                  </a:schemeClr>
                </a:glow>
              </a:effectLst>
              <a:latin typeface="Arial Black" pitchFamily="34" charset="0"/>
              <a:ea typeface="Arial Unicode MS" pitchFamily="34" charset="-128"/>
              <a:cs typeface="Arial" pitchFamily="34" charset="0"/>
            </a:endParaRPr>
          </a:p>
        </p:txBody>
      </p:sp>
      <p:sp>
        <p:nvSpPr>
          <p:cNvPr id="5" name="Rectangle 4"/>
          <p:cNvSpPr/>
          <p:nvPr/>
        </p:nvSpPr>
        <p:spPr>
          <a:xfrm>
            <a:off x="728610" y="36493"/>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103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4" name="Rectangle 3"/>
          <p:cNvSpPr/>
          <p:nvPr/>
        </p:nvSpPr>
        <p:spPr>
          <a:xfrm>
            <a:off x="0" y="428604"/>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905000"/>
            <a:ext cx="9144000" cy="2215991"/>
          </a:xfrm>
          <a:prstGeom prst="rect">
            <a:avLst/>
          </a:prstGeom>
          <a:solidFill>
            <a:srgbClr val="00B0F0">
              <a:alpha val="25000"/>
            </a:srgbClr>
          </a:solidFill>
        </p:spPr>
        <p:txBody>
          <a:bodyPr wrap="square">
            <a:spAutoFit/>
          </a:bodyPr>
          <a:lstStyle/>
          <a:p>
            <a:pPr algn="ctr" rtl="1" fontAlgn="auto">
              <a:spcBef>
                <a:spcPts val="0"/>
              </a:spcBef>
              <a:spcAft>
                <a:spcPts val="0"/>
              </a:spcAft>
              <a:defRPr/>
            </a:pPr>
            <a:r>
              <a:rPr lang="ar-SA" sz="138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6" name="TextBox 5"/>
          <p:cNvSpPr txBox="1"/>
          <p:nvPr/>
        </p:nvSpPr>
        <p:spPr>
          <a:xfrm>
            <a:off x="428596" y="4697094"/>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676400"/>
            <a:ext cx="9144000" cy="1938992"/>
          </a:xfrm>
          <a:prstGeom prst="rect">
            <a:avLst/>
          </a:prstGeom>
          <a:solidFill>
            <a:srgbClr val="0070C0">
              <a:alpha val="50000"/>
            </a:srgbClr>
          </a:solidFill>
        </p:spPr>
        <p:txBody>
          <a:bodyPr wrap="square">
            <a:spAutoFit/>
          </a:bodyPr>
          <a:lstStyle/>
          <a:p>
            <a:pPr algn="ctr"/>
            <a:r>
              <a:rPr lang="ar-SA" sz="6000" b="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rPr>
              <a:t>أَشْهَدُ أَنْ لآ إِلَهَ إِلاَّ اللهُ وَحْدَهُ لاَ شَرِيْكَ لَهُ، وَأَشْهَدُ أَنَّ سَيِّدَنَا مُحَمَّدًا عَبْدُهُ وَرَسُولُهُ</a:t>
            </a:r>
            <a:endParaRPr lang="ms-MY" sz="6000" b="1"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raditional Arabic" pitchFamily="18" charset="-78"/>
              <a:cs typeface="Traditional Arabic" pitchFamily="18" charset="-78"/>
            </a:endParaRPr>
          </a:p>
        </p:txBody>
      </p:sp>
      <p:sp>
        <p:nvSpPr>
          <p:cNvPr id="4" name="Rectangle 3"/>
          <p:cNvSpPr/>
          <p:nvPr/>
        </p:nvSpPr>
        <p:spPr>
          <a:xfrm>
            <a:off x="714348" y="357166"/>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500034" y="3739598"/>
            <a:ext cx="8286808" cy="3046988"/>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keEsaanNya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a:t>
            </a:r>
            <a:endPar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RasulNya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219200"/>
            <a:ext cx="9144000" cy="2862322"/>
          </a:xfrm>
          <a:prstGeom prst="rect">
            <a:avLst/>
          </a:prstGeom>
          <a:solidFill>
            <a:srgbClr val="0070C0">
              <a:alpha val="43000"/>
            </a:srgbClr>
          </a:solidFill>
        </p:spPr>
        <p:txBody>
          <a:bodyPr wrap="square">
            <a:spAutoFit/>
          </a:bodyPr>
          <a:lstStyle/>
          <a:p>
            <a:pPr algn="ctr" rtl="1"/>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اللَّهُمَّ صَلِّ وَسَلِّمْ</a:t>
            </a:r>
            <a:r>
              <a:rPr lang="en-US" sz="6000" b="1" dirty="0" smtClean="0">
                <a:solidFill>
                  <a:srgbClr val="FFFF00"/>
                </a:solidFill>
                <a:effectLst>
                  <a:glow rad="101600">
                    <a:schemeClr val="tx1">
                      <a:alpha val="60000"/>
                    </a:schemeClr>
                  </a:glow>
                </a:effectLst>
                <a:latin typeface="Traditional Arabic" pitchFamily="18" charset="-78"/>
                <a:cs typeface="Traditional Arabic" pitchFamily="18" charset="-78"/>
              </a:rPr>
              <a:t> </a:t>
            </a:r>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 وَبَارِكْ عَلَى سَيِّدِنَا مُحَمَّدٍ وَعَلَى آلِهِ وَأَصْحَابِهِ وَمَنْ تَبِعَهُمْ بِإِحْسَانٍ إِلَى يَوْمِ الدِّيْنِ.</a:t>
            </a:r>
            <a:endParaRPr lang="ms-MY" sz="6000"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4" name="TextBox 3"/>
          <p:cNvSpPr txBox="1"/>
          <p:nvPr/>
        </p:nvSpPr>
        <p:spPr>
          <a:xfrm>
            <a:off x="428596" y="4180344"/>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berkat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akhirat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00034" y="39413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714348" y="3845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0200"/>
            <a:ext cx="9144000" cy="1938992"/>
          </a:xfrm>
          <a:prstGeom prst="rect">
            <a:avLst/>
          </a:prstGeom>
          <a:solidFill>
            <a:srgbClr val="0070C0">
              <a:alpha val="37000"/>
            </a:srgbClr>
          </a:solidFill>
        </p:spPr>
        <p:txBody>
          <a:bodyPr wrap="square">
            <a:spAutoFit/>
          </a:bodyPr>
          <a:lstStyle/>
          <a:p>
            <a:pPr algn="ctr" rtl="1"/>
            <a:r>
              <a:rPr lang="ar-SA" sz="6000" b="1" dirty="0" smtClean="0">
                <a:solidFill>
                  <a:srgbClr val="FFFF00"/>
                </a:solidFill>
                <a:effectLst>
                  <a:glow rad="101600">
                    <a:schemeClr val="tx1">
                      <a:alpha val="60000"/>
                    </a:schemeClr>
                  </a:glow>
                </a:effectLst>
                <a:latin typeface="Traditional Arabic" pitchFamily="18" charset="-78"/>
                <a:cs typeface="Traditional Arabic" pitchFamily="18" charset="-78"/>
              </a:rPr>
              <a:t>فَيَا عِبَادَ اللهِ، اتَّقُوْا اللهَ حَقَّ تُقَاتِهِ، وَلاَتَمُوْتُنَّ إِلاَّ وَأَنْتُمْ مُسْلِمُوْنَ.</a:t>
            </a:r>
            <a:r>
              <a:rPr lang="ar-SA" sz="6000" dirty="0" smtClean="0">
                <a:solidFill>
                  <a:srgbClr val="FFFF00"/>
                </a:solidFill>
                <a:effectLst>
                  <a:glow rad="101600">
                    <a:schemeClr val="tx1">
                      <a:alpha val="60000"/>
                    </a:schemeClr>
                  </a:glow>
                </a:effectLst>
                <a:latin typeface="Traditional Arabic" pitchFamily="18" charset="-78"/>
                <a:cs typeface="Traditional Arabic" pitchFamily="18" charset="-78"/>
              </a:rPr>
              <a:t> </a:t>
            </a:r>
            <a:endParaRPr lang="ms-MY" sz="6000" dirty="0" smtClean="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5" name="TextBox 4"/>
          <p:cNvSpPr txBox="1"/>
          <p:nvPr/>
        </p:nvSpPr>
        <p:spPr>
          <a:xfrm>
            <a:off x="0" y="3874851"/>
            <a:ext cx="9144000" cy="2554545"/>
          </a:xfrm>
          <a:prstGeom prst="rect">
            <a:avLst/>
          </a:prstGeom>
          <a:noFill/>
          <a:ln w="57150">
            <a:noFill/>
          </a:ln>
        </p:spPr>
        <p:txBody>
          <a:bodyPr wrap="square">
            <a:spAutoFit/>
          </a:bodyPr>
          <a:lstStyle/>
          <a:p>
            <a:pPr algn="ctr" fontAlgn="auto">
              <a:spcBef>
                <a:spcPts val="0"/>
              </a:spcBef>
              <a:spcAft>
                <a:spcPts val="0"/>
              </a:spcAft>
              <a:defRPr/>
            </a:pP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sebenar-benar</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taqwa</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janganlah</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mati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melainkan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keadaan</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islam</a:t>
            </a:r>
            <a:r>
              <a:rPr lang="en-US" sz="3200"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143108" y="139463"/>
            <a:ext cx="4419600" cy="646331"/>
          </a:xfrm>
          <a:prstGeom prst="rect">
            <a:avLst/>
          </a:prstGeom>
          <a:noFill/>
        </p:spPr>
        <p:txBody>
          <a:bodyPr>
            <a:spAutoFit/>
          </a:bodyPr>
          <a:lstStyle/>
          <a:p>
            <a:pPr algn="ctr" fontAlgn="auto">
              <a:spcBef>
                <a:spcPts val="0"/>
              </a:spcBef>
              <a:spcAft>
                <a:spcPts val="0"/>
              </a:spcAft>
              <a:defRPr/>
            </a:pPr>
            <a:r>
              <a:rPr lang="en-US" sz="36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Seruan</a:t>
            </a:r>
            <a:r>
              <a:rPr lang="en-US" sz="36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p>
        </p:txBody>
      </p:sp>
      <p:sp>
        <p:nvSpPr>
          <p:cNvPr id="4" name="Round Diagonal Corner Rectangle 3"/>
          <p:cNvSpPr/>
          <p:nvPr/>
        </p:nvSpPr>
        <p:spPr>
          <a:xfrm>
            <a:off x="533400" y="5105400"/>
            <a:ext cx="6967558" cy="1447800"/>
          </a:xfrm>
          <a:prstGeom prst="round2DiagRect">
            <a:avLst/>
          </a:prstGeom>
          <a:solidFill>
            <a:srgbClr val="FF66FF"/>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Semoga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beroleh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kebahagian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dunia</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Curved Up Arrow 4"/>
          <p:cNvSpPr/>
          <p:nvPr/>
        </p:nvSpPr>
        <p:spPr>
          <a:xfrm rot="16200000" flipH="1">
            <a:off x="6760172" y="4455539"/>
            <a:ext cx="2707894" cy="1654949"/>
          </a:xfrm>
          <a:prstGeom prst="curvedUpArrow">
            <a:avLst/>
          </a:prstGeom>
          <a:solidFill>
            <a:srgbClr val="FFC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Round Diagonal Corner Rectangle 5"/>
          <p:cNvSpPr/>
          <p:nvPr/>
        </p:nvSpPr>
        <p:spPr>
          <a:xfrm>
            <a:off x="4857752" y="2143116"/>
            <a:ext cx="3857652" cy="2428892"/>
          </a:xfrm>
          <a:prstGeom prst="round2DiagRect">
            <a:avLst/>
          </a:prstGeom>
          <a:solidFill>
            <a:srgbClr val="0099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8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8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tinggalkan</a:t>
            </a:r>
            <a:r>
              <a:rPr lang="en-US" sz="28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laranganNya</a:t>
            </a:r>
            <a:endParaRPr lang="en-US" sz="2800" b="1"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Curved Up Arrow 6"/>
          <p:cNvSpPr/>
          <p:nvPr/>
        </p:nvSpPr>
        <p:spPr>
          <a:xfrm rot="9195112" flipH="1">
            <a:off x="3445819" y="1603956"/>
            <a:ext cx="2071702" cy="1090833"/>
          </a:xfrm>
          <a:prstGeom prst="curvedUpArrow">
            <a:avLst/>
          </a:prstGeom>
          <a:solidFill>
            <a:srgbClr val="FFFF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Oval 9"/>
          <p:cNvSpPr/>
          <p:nvPr/>
        </p:nvSpPr>
        <p:spPr>
          <a:xfrm>
            <a:off x="642910" y="1981200"/>
            <a:ext cx="4071966" cy="2876560"/>
          </a:xfrm>
          <a:prstGeom prst="ellipse">
            <a:avLst/>
          </a:prstGeom>
          <a:gradFill flip="none" rotWithShape="1">
            <a:gsLst>
              <a:gs pos="9000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Bertaqwalah</a:t>
            </a:r>
            <a:r>
              <a:rPr lang="en-US" sz="2800" b="1"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b="1" dirty="0" err="1"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b="1" dirty="0" smtClean="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a:t>
            </a:r>
            <a:endParaRPr lang="en-US" sz="2800" b="1" dirty="0">
              <a:ln w="1841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28600" y="177225"/>
            <a:ext cx="8458200" cy="584775"/>
          </a:xfrm>
          <a:prstGeom prst="rect">
            <a:avLst/>
          </a:prstGeom>
          <a:noFill/>
        </p:spPr>
        <p:txBody>
          <a:bodyPr wrap="square">
            <a:spAutoFit/>
          </a:bodyPr>
          <a:lstStyle/>
          <a:p>
            <a:pPr algn="ctr" fontAlgn="auto">
              <a:spcBef>
                <a:spcPts val="0"/>
              </a:spcBef>
              <a:spcAft>
                <a:spcPts val="0"/>
              </a:spcAft>
              <a:defRPr/>
            </a:pP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Muhasabah</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dan</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Berazamlah</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a:t>
            </a:r>
            <a:endPar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ound Diagonal Corner Rectangle 3"/>
          <p:cNvSpPr/>
          <p:nvPr/>
        </p:nvSpPr>
        <p:spPr>
          <a:xfrm>
            <a:off x="457200" y="1371600"/>
            <a:ext cx="8077200" cy="1371600"/>
          </a:xfrm>
          <a:prstGeom prst="round2DiagRect">
            <a:avLst/>
          </a:prstGeom>
          <a:solidFill>
            <a:srgbClr val="0099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mengubah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nasib</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kurang</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lebih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baik</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609600" y="4876800"/>
            <a:ext cx="8077200" cy="1371600"/>
          </a:xfrm>
          <a:prstGeom prst="round2DiagRect">
            <a:avLst/>
          </a:prstGeom>
          <a:solidFill>
            <a:schemeClr val="accent6">
              <a:lumMod val="50000"/>
            </a:schemeClr>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Beban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tanggungjawab</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dipikul</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dipertanggungjawabkan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oleh</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kelak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1905000" y="3048000"/>
            <a:ext cx="6781800" cy="1371600"/>
          </a:xfrm>
          <a:prstGeom prst="round2DiagRect">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Terhadap</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aspek</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kehidupan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seperti</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pekerjaan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kesungguhan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seharian</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Notched Right Arrow 6"/>
          <p:cNvSpPr/>
          <p:nvPr/>
        </p:nvSpPr>
        <p:spPr>
          <a:xfrm rot="2344658">
            <a:off x="1318450" y="2381374"/>
            <a:ext cx="1223560" cy="1232634"/>
          </a:xfrm>
          <a:prstGeom prst="notchedRightArrow">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28600" y="76200"/>
            <a:ext cx="8458200" cy="954107"/>
          </a:xfrm>
          <a:prstGeom prst="rect">
            <a:avLst/>
          </a:prstGeom>
          <a:noFill/>
        </p:spPr>
        <p:txBody>
          <a:bodyPr wrap="square">
            <a:spAutoFit/>
          </a:bodyPr>
          <a:lstStyle/>
          <a:p>
            <a:pPr algn="ctr" fontAlgn="auto">
              <a:spcBef>
                <a:spcPts val="0"/>
              </a:spcBef>
              <a:spcAft>
                <a:spcPts val="0"/>
              </a:spcAft>
              <a:defRPr/>
            </a:pP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JANGANLAH,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berdusta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dan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memalsukan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maklumat</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ound Diagonal Corner Rectangle 3"/>
          <p:cNvSpPr/>
          <p:nvPr/>
        </p:nvSpPr>
        <p:spPr>
          <a:xfrm>
            <a:off x="457200" y="1828800"/>
            <a:ext cx="8077200" cy="1219200"/>
          </a:xfrm>
          <a:prstGeom prst="round2DiagRect">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16200000" scaled="1"/>
            <a:tileRect/>
          </a:gradFill>
          <a:ln w="57150">
            <a:solidFill>
              <a:srgbClr val="FF0000"/>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Semata-mata</a:t>
            </a:r>
            <a:r>
              <a:rPr lang="en-US" sz="32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32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mendapat</a:t>
            </a:r>
            <a:r>
              <a:rPr lang="en-US" sz="32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agihan</a:t>
            </a:r>
            <a:r>
              <a:rPr lang="en-US" sz="32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wang</a:t>
            </a:r>
            <a:r>
              <a:rPr lang="en-US" sz="32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b="1"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zakat</a:t>
            </a:r>
            <a:r>
              <a:rPr lang="en-US" sz="3200" b="1"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200" b="1"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457200" y="3810000"/>
            <a:ext cx="8077200" cy="1219200"/>
          </a:xfrm>
          <a:prstGeom prst="round2Diag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62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Jauhilah</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SIFAT  BURUK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seperti</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orang</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munafik</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Chevron 5"/>
          <p:cNvSpPr/>
          <p:nvPr/>
        </p:nvSpPr>
        <p:spPr>
          <a:xfrm>
            <a:off x="381000" y="1981200"/>
            <a:ext cx="609600" cy="914400"/>
          </a:xfrm>
          <a:prstGeom prst="chevron">
            <a:avLst/>
          </a:prstGeom>
          <a:solidFill>
            <a:srgbClr val="FFFF00"/>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Chevron 6"/>
          <p:cNvSpPr/>
          <p:nvPr/>
        </p:nvSpPr>
        <p:spPr>
          <a:xfrm>
            <a:off x="304800" y="3962400"/>
            <a:ext cx="609600" cy="914400"/>
          </a:xfrm>
          <a:prstGeom prst="chevron">
            <a:avLst/>
          </a:prstGeom>
          <a:solidFill>
            <a:srgbClr val="FFFF00"/>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28600" y="76200"/>
            <a:ext cx="8458200" cy="954107"/>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Hadis</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diriwayatkan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oleh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Imam Muslim</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ound Diagonal Corner Rectangle 3"/>
          <p:cNvSpPr/>
          <p:nvPr/>
        </p:nvSpPr>
        <p:spPr>
          <a:xfrm>
            <a:off x="228600" y="1219200"/>
            <a:ext cx="7696200" cy="1219200"/>
          </a:xfrm>
          <a:prstGeom prst="round2DiagRect">
            <a:avLst>
              <a:gd name="adj1" fmla="val 50000"/>
              <a:gd name="adj2" fmla="val 0"/>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Ketika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S.A.W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agihkan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harta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zakat</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mereka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layak</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0" y="2743200"/>
            <a:ext cx="7696200" cy="1219200"/>
          </a:xfrm>
          <a:prstGeom prst="round2DiagRect">
            <a:avLst>
              <a:gd name="adj1" fmla="val 50000"/>
              <a:gd name="adj2" fmla="val 0"/>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Selesai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agihan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seorang</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golongan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Ansar</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berkata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Rasulullah</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Cloud Callout 5"/>
          <p:cNvSpPr/>
          <p:nvPr/>
        </p:nvSpPr>
        <p:spPr>
          <a:xfrm>
            <a:off x="228600" y="4419600"/>
            <a:ext cx="6400800" cy="2209800"/>
          </a:xfrm>
          <a:prstGeom prst="cloudCallout">
            <a:avLst>
              <a:gd name="adj1" fmla="val 35444"/>
              <a:gd name="adj2" fmla="val -73937"/>
            </a:avLst>
          </a:prstGeom>
          <a:solidFill>
            <a:srgbClr val="FF3300"/>
          </a:solidFill>
          <a:ln w="38100">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 Diagonal Corner Rectangle 6"/>
          <p:cNvSpPr/>
          <p:nvPr/>
        </p:nvSpPr>
        <p:spPr>
          <a:xfrm>
            <a:off x="381000" y="4876800"/>
            <a:ext cx="5943600" cy="1219200"/>
          </a:xfrm>
          <a:prstGeom prst="round2DiagRect">
            <a:avLst>
              <a:gd name="adj1" fmla="val 50000"/>
              <a:gd name="adj2" fmla="val 0"/>
            </a:avLst>
          </a:prstGeom>
          <a:noFill/>
          <a:ln w="28575">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i="1" dirty="0"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r>
              <a:rPr lang="en-US" sz="3600" i="1" dirty="0" err="1"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Ini</a:t>
            </a:r>
            <a:r>
              <a:rPr lang="en-US" sz="3600" i="1" dirty="0"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600" i="1" dirty="0" err="1"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bukan</a:t>
            </a:r>
            <a:r>
              <a:rPr lang="en-US" sz="3600" i="1" dirty="0"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600" i="1" dirty="0" err="1"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cara</a:t>
            </a:r>
            <a:r>
              <a:rPr lang="en-US" sz="3600" i="1" dirty="0"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yang </a:t>
            </a:r>
            <a:r>
              <a:rPr lang="en-US" sz="3600" i="1" dirty="0" err="1"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adil</a:t>
            </a:r>
            <a:r>
              <a:rPr lang="en-US" sz="3600" i="1" dirty="0"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600" i="1" dirty="0" err="1"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wahai</a:t>
            </a:r>
            <a:r>
              <a:rPr lang="en-US" sz="3600" i="1" dirty="0" smtClean="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Muhammad”</a:t>
            </a:r>
            <a:endParaRPr lang="en-US" sz="3600" i="1" dirty="0">
              <a:ln w="6350"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28600" y="36493"/>
            <a:ext cx="8458200" cy="954107"/>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Taubah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Ayat:58</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5" name="Rectangle 4"/>
          <p:cNvSpPr/>
          <p:nvPr/>
        </p:nvSpPr>
        <p:spPr>
          <a:xfrm>
            <a:off x="0" y="3276600"/>
            <a:ext cx="9144000" cy="3046988"/>
          </a:xfrm>
          <a:prstGeom prst="rect">
            <a:avLst/>
          </a:prstGeom>
          <a:solidFill>
            <a:srgbClr val="FF66FF">
              <a:alpha val="34000"/>
            </a:srgbClr>
          </a:solidFill>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mencela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mu </a:t>
            </a:r>
          </a:p>
          <a:p>
            <a:pPr algn="ctr" fontAlgn="auto">
              <a:spcBef>
                <a:spcPts val="0"/>
              </a:spcBef>
              <a:spcAft>
                <a:spcPts val="0"/>
              </a:spcAft>
              <a:defRPr/>
            </a:pP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wahai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Muhammad)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mengenai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pembahagian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sedekah-sedekah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Oleh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jika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diberi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sebahagian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daripada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tersebut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menurut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kehendak</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memandangnya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adil</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jika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tidak</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diberi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menurut</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kehendak</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serta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merta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mereka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marah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4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76200" y="1447800"/>
            <a:ext cx="8915400" cy="1569660"/>
          </a:xfrm>
          <a:prstGeom prst="rect">
            <a:avLst/>
          </a:prstGeom>
          <a:solidFill>
            <a:srgbClr val="FF66FF">
              <a:alpha val="31000"/>
            </a:srgb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وَمِنْهُم مَّن يَلْمِزُكَ فِي الصَّدَقَاتِ فَإِنْ أُعْطُواْ مِنْهَا رَضُواْ وَإِن لَّمْ يُعْطَوْاْ مِنهَا إِذَا هُمْ يَسْخَطُونَ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28600" y="228600"/>
            <a:ext cx="8458200" cy="584775"/>
          </a:xfrm>
          <a:prstGeom prst="rect">
            <a:avLst/>
          </a:prstGeom>
          <a:noFill/>
        </p:spPr>
        <p:txBody>
          <a:bodyPr wrap="square">
            <a:spAutoFit/>
          </a:bodyPr>
          <a:lstStyle/>
          <a:p>
            <a:pPr algn="ctr" fontAlgn="auto">
              <a:spcBef>
                <a:spcPts val="0"/>
              </a:spcBef>
              <a:spcAft>
                <a:spcPts val="0"/>
              </a:spcAft>
              <a:defRPr/>
            </a:pP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Peranan</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Amil</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2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Zakat</a:t>
            </a:r>
            <a:r>
              <a:rPr lang="en-US" sz="32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US" sz="32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ound Diagonal Corner Rectangle 3"/>
          <p:cNvSpPr/>
          <p:nvPr/>
        </p:nvSpPr>
        <p:spPr>
          <a:xfrm>
            <a:off x="5943600" y="1295400"/>
            <a:ext cx="2895600" cy="1143000"/>
          </a:xfrm>
          <a:prstGeom prst="round2DiagRect">
            <a:avLst>
              <a:gd name="adj1" fmla="val 50000"/>
              <a:gd name="adj2" fmla="val 0"/>
            </a:avLst>
          </a:prstGeom>
          <a:solidFill>
            <a:srgbClr val="FF00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Amil</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Zakat</a:t>
            </a:r>
            <a:r>
              <a:rPr lang="en-US" sz="28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8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762000" y="3200400"/>
            <a:ext cx="5638800" cy="1676400"/>
          </a:xfrm>
          <a:prstGeom prst="round2DiagRect">
            <a:avLst>
              <a:gd name="adj1" fmla="val 25758"/>
              <a:gd name="adj2" fmla="val 0"/>
            </a:avLst>
          </a:prstGeom>
          <a:solidFill>
            <a:srgbClr val="009900"/>
          </a:solidFill>
          <a:ln w="3810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Kerana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anak-anak</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mereka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juga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golongan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fakir/</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miskin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Round Diagonal Corner Rectangle 6"/>
          <p:cNvSpPr/>
          <p:nvPr/>
        </p:nvSpPr>
        <p:spPr>
          <a:xfrm>
            <a:off x="152400" y="5257800"/>
            <a:ext cx="7467600" cy="1295400"/>
          </a:xfrm>
          <a:prstGeom prst="round2DiagRect">
            <a:avLst>
              <a:gd name="adj1" fmla="val 25758"/>
              <a:gd name="adj2" fmla="val 0"/>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6200000" scaled="1"/>
            <a:tileRect/>
          </a:gradFill>
          <a:ln w="5715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Maklumkan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kepada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MAIDAM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tindakan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sewajarnya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Curved Down Arrow 9"/>
          <p:cNvSpPr/>
          <p:nvPr/>
        </p:nvSpPr>
        <p:spPr>
          <a:xfrm rot="15397792" flipH="1">
            <a:off x="-447700" y="2736286"/>
            <a:ext cx="2438400" cy="1319711"/>
          </a:xfrm>
          <a:prstGeom prst="curvedDownArrow">
            <a:avLst/>
          </a:prstGeom>
          <a:solidFill>
            <a:schemeClr val="bg1"/>
          </a:solidFill>
          <a:ln>
            <a:solidFill>
              <a:srgbClr val="FF00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 Diagonal Corner Rectangle 4"/>
          <p:cNvSpPr/>
          <p:nvPr/>
        </p:nvSpPr>
        <p:spPr>
          <a:xfrm>
            <a:off x="609600" y="1143000"/>
            <a:ext cx="4876800" cy="1676400"/>
          </a:xfrm>
          <a:prstGeom prst="round2DiagRect">
            <a:avLst>
              <a:gd name="adj1" fmla="val 25758"/>
              <a:gd name="adj2" fmla="val 0"/>
            </a:avLst>
          </a:prstGeom>
          <a:gradFill flip="none" rotWithShape="1">
            <a:gsLst>
              <a:gs pos="0">
                <a:srgbClr val="CCCC00">
                  <a:shade val="30000"/>
                  <a:satMod val="115000"/>
                </a:srgbClr>
              </a:gs>
              <a:gs pos="50000">
                <a:srgbClr val="CCCC00">
                  <a:shade val="67500"/>
                  <a:satMod val="115000"/>
                </a:srgbClr>
              </a:gs>
              <a:gs pos="100000">
                <a:srgbClr val="CCCC00">
                  <a:shade val="100000"/>
                  <a:satMod val="115000"/>
                </a:srgbClr>
              </a:gs>
            </a:gsLst>
            <a:path path="circle">
              <a:fillToRect l="50000" t="50000" r="50000" b="50000"/>
            </a:path>
            <a:tileRect/>
          </a:gradFill>
          <a:ln w="57150">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Seseorang</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fakir/</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miskin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tidak</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punya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kemampuan</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tanggung</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nafkahnya</a:t>
            </a:r>
            <a:r>
              <a:rPr lang="en-US" sz="26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6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Notched Right Arrow 7"/>
          <p:cNvSpPr/>
          <p:nvPr/>
        </p:nvSpPr>
        <p:spPr>
          <a:xfrm rot="10800000" flipH="1">
            <a:off x="5334000" y="1524000"/>
            <a:ext cx="762000" cy="838200"/>
          </a:xfrm>
          <a:prstGeom prst="notchedRightArrow">
            <a:avLst/>
          </a:prstGeom>
          <a:solidFill>
            <a:schemeClr val="bg1"/>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Left-Up Arrow 10"/>
          <p:cNvSpPr/>
          <p:nvPr/>
        </p:nvSpPr>
        <p:spPr>
          <a:xfrm>
            <a:off x="7162800" y="2209800"/>
            <a:ext cx="1600200" cy="3962400"/>
          </a:xfrm>
          <a:prstGeom prst="leftUpArrow">
            <a:avLst/>
          </a:prstGeom>
          <a:solidFill>
            <a:schemeClr val="bg1"/>
          </a:solidFill>
          <a:ln>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50783"/>
            <a:ext cx="9144000" cy="1754326"/>
          </a:xfrm>
          <a:prstGeom prst="rect">
            <a:avLst/>
          </a:prstGeom>
          <a:solidFill>
            <a:schemeClr val="accent2">
              <a:lumMod val="50000"/>
              <a:alpha val="14000"/>
            </a:schemeClr>
          </a:solidFill>
        </p:spPr>
        <p:txBody>
          <a:bodyPr wrap="square">
            <a:spAutoFit/>
          </a:bodyPr>
          <a:lstStyle/>
          <a:p>
            <a:pPr algn="ctr" rtl="1"/>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أَشْهَدُ </a:t>
            </a:r>
            <a:r>
              <a:rPr lang="ar-SA" sz="5400" b="1" dirty="0">
                <a:solidFill>
                  <a:srgbClr val="FFFF00"/>
                </a:solidFill>
                <a:effectLst>
                  <a:glow rad="101600">
                    <a:schemeClr val="tx1">
                      <a:alpha val="60000"/>
                    </a:schemeClr>
                  </a:glow>
                </a:effectLst>
                <a:latin typeface="Traditional Arabic" pitchFamily="2" charset="-78"/>
                <a:cs typeface="Traditional Arabic" pitchFamily="2" charset="-78"/>
              </a:rPr>
              <a:t>أَنْ لآ إِلَهَ إِلاَّ اللهُ </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وَحْدَهُ لاَ شَرِيْكَ لَهُ، </a:t>
            </a:r>
            <a:r>
              <a:rPr lang="ar-SA" sz="5400" b="1" dirty="0">
                <a:solidFill>
                  <a:srgbClr val="FFFF00"/>
                </a:solidFill>
                <a:effectLst>
                  <a:glow rad="101600">
                    <a:schemeClr val="tx1">
                      <a:alpha val="60000"/>
                    </a:schemeClr>
                  </a:glow>
                </a:effectLst>
                <a:latin typeface="Traditional Arabic" pitchFamily="2" charset="-78"/>
                <a:cs typeface="Traditional Arabic" pitchFamily="2" charset="-78"/>
              </a:rPr>
              <a:t>وَأَشْهَدُ أَنَّ </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سَيِّدنَا مُحَمَّدًا </a:t>
            </a:r>
            <a:r>
              <a:rPr lang="ar-SA" sz="5400" b="1" dirty="0">
                <a:solidFill>
                  <a:srgbClr val="FFFF00"/>
                </a:solidFill>
                <a:effectLst>
                  <a:glow rad="101600">
                    <a:schemeClr val="tx1">
                      <a:alpha val="60000"/>
                    </a:schemeClr>
                  </a:glow>
                </a:effectLst>
                <a:latin typeface="Traditional Arabic" pitchFamily="2" charset="-78"/>
                <a:cs typeface="Traditional Arabic" pitchFamily="2" charset="-78"/>
              </a:rPr>
              <a:t>عَبْدُهُ </a:t>
            </a:r>
            <a:r>
              <a:rPr lang="ar-SA" sz="5400" b="1" dirty="0" smtClean="0">
                <a:solidFill>
                  <a:srgbClr val="FFFF00"/>
                </a:solidFill>
                <a:effectLst>
                  <a:glow rad="101600">
                    <a:schemeClr val="tx1">
                      <a:alpha val="60000"/>
                    </a:schemeClr>
                  </a:glow>
                </a:effectLst>
                <a:latin typeface="Traditional Arabic" pitchFamily="2" charset="-78"/>
                <a:cs typeface="Traditional Arabic" pitchFamily="2" charset="-78"/>
              </a:rPr>
              <a:t>وَرَسُوْلُهُ</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48114"/>
            <a:ext cx="8643998" cy="2554545"/>
          </a:xfrm>
          <a:prstGeom prst="rect">
            <a:avLst/>
          </a:prstGeom>
          <a:noFill/>
          <a:ln w="57150">
            <a:noFill/>
          </a:ln>
        </p:spPr>
        <p:txBody>
          <a:bodyPr wrap="square">
            <a:spAutoFit/>
          </a:bodyPr>
          <a:lstStyle/>
          <a:p>
            <a:pPr algn="ctr" fontAlgn="auto">
              <a:spcBef>
                <a:spcPts val="0"/>
              </a:spcBef>
              <a:spcAft>
                <a:spcPts val="0"/>
              </a:spcAft>
              <a:defRPr/>
            </a:pP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bahawasanya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selain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naik</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saksi</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2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32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4" name="TextBox 3"/>
          <p:cNvSpPr txBox="1"/>
          <p:nvPr/>
        </p:nvSpPr>
        <p:spPr>
          <a:xfrm>
            <a:off x="228600" y="76200"/>
            <a:ext cx="8458200" cy="954107"/>
          </a:xfrm>
          <a:prstGeom prst="rect">
            <a:avLst/>
          </a:prstGeom>
          <a:noFill/>
        </p:spPr>
        <p:txBody>
          <a:bodyPr wrap="square">
            <a:spAutoFit/>
          </a:bodyPr>
          <a:lstStyle/>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s.a.w</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fontAlgn="auto">
              <a:spcBef>
                <a:spcPts val="0"/>
              </a:spcBef>
              <a:spcAft>
                <a:spcPts val="0"/>
              </a:spcAft>
              <a:defRPr/>
            </a:pP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Riwayat</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Bukari</a:t>
            </a:r>
            <a:r>
              <a:rPr lang="en-US" sz="28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&amp; Muslim ….</a:t>
            </a:r>
            <a:endParaRPr lang="en-US" sz="28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5" name="Rectangle 4"/>
          <p:cNvSpPr/>
          <p:nvPr/>
        </p:nvSpPr>
        <p:spPr>
          <a:xfrm>
            <a:off x="0" y="4038600"/>
            <a:ext cx="9144000" cy="2308324"/>
          </a:xfrm>
          <a:prstGeom prst="rect">
            <a:avLst/>
          </a:prstGeom>
          <a:solidFill>
            <a:srgbClr val="FF66FF">
              <a:alpha val="39000"/>
            </a:srgbClr>
          </a:solidFill>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lebih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utama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pada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setiap</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mukmin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daripada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dirinya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sendiri</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siapa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meninggalkan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harta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keluarganya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barang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siapa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meninggalkan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hutang</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meninggalkan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keluarga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lemah</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daif</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maka</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urusanku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tanggungjawabku</a:t>
            </a:r>
            <a:r>
              <a:rPr lang="en-US" sz="24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4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524000"/>
            <a:ext cx="9144000" cy="2246769"/>
          </a:xfrm>
          <a:prstGeom prst="rect">
            <a:avLst/>
          </a:prstGeom>
          <a:solidFill>
            <a:srgbClr val="FF66FF">
              <a:alpha val="55000"/>
            </a:srgbClr>
          </a:solidFill>
        </p:spPr>
        <p:txBody>
          <a:bodyPr wrap="square">
            <a:spAutoFit/>
          </a:bodyPr>
          <a:lstStyle/>
          <a:p>
            <a:pPr algn="ctr"/>
            <a:r>
              <a:rPr lang="ar-SA" sz="5400" b="1" dirty="0" smtClean="0">
                <a:solidFill>
                  <a:srgbClr val="FFFF00"/>
                </a:solidFill>
                <a:effectLst>
                  <a:glow rad="101600">
                    <a:schemeClr val="tx1">
                      <a:alpha val="60000"/>
                    </a:schemeClr>
                  </a:glow>
                </a:effectLst>
                <a:cs typeface="Traditional Arabic" pitchFamily="2" charset="-78"/>
              </a:rPr>
              <a:t>أَنَا أَوْلَى بِكُلِّ مُؤْمِنٍ مِنْ نَفْسِهِ،مَنْ تَرَكَ مَالاً فَلأَِهْلِهِ، وَمَنْ تَرَكَ دَيْنًا أَوْ ضَيَاعًا فَإِلَيَّ وَعَلَيَّ. </a:t>
            </a:r>
            <a:r>
              <a:rPr lang="ar-SA" sz="3200" b="1" dirty="0" smtClean="0">
                <a:solidFill>
                  <a:srgbClr val="FFFF00"/>
                </a:solidFill>
                <a:effectLst>
                  <a:glow rad="101600">
                    <a:schemeClr val="tx1">
                      <a:alpha val="60000"/>
                    </a:schemeClr>
                  </a:glow>
                </a:effectLst>
                <a:cs typeface="Traditional Arabic" pitchFamily="2" charset="-78"/>
              </a:rPr>
              <a:t>رَوَاهُ الْبُخَارِىْ وَمُسْلِمْ</a:t>
            </a:r>
            <a:endParaRPr lang="ms-MY" sz="5400" dirty="0">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TextBox 2"/>
          <p:cNvSpPr txBox="1"/>
          <p:nvPr/>
        </p:nvSpPr>
        <p:spPr>
          <a:xfrm>
            <a:off x="228600" y="76200"/>
            <a:ext cx="8686800" cy="954107"/>
          </a:xfrm>
          <a:prstGeom prst="rect">
            <a:avLst/>
          </a:prstGeom>
          <a:noFill/>
        </p:spPr>
        <p:txBody>
          <a:bodyPr wrap="square">
            <a:spAutoFit/>
          </a:bodyPr>
          <a:lstStyle/>
          <a:p>
            <a:pPr algn="ctr" fontAlgn="auto">
              <a:spcBef>
                <a:spcPts val="0"/>
              </a:spcBef>
              <a:spcAft>
                <a:spcPts val="0"/>
              </a:spcAft>
              <a:defRPr/>
            </a:pP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Diingatkan</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bahawa</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menjadi</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t>
            </a:r>
            <a:r>
              <a:rPr lang="en-US" sz="2800" b="1"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anggungjawab</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8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US" sz="2800" b="1"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endParaRPr>
          </a:p>
        </p:txBody>
      </p:sp>
      <p:sp>
        <p:nvSpPr>
          <p:cNvPr id="4" name="Rounded Rectangle 3"/>
          <p:cNvSpPr/>
          <p:nvPr/>
        </p:nvSpPr>
        <p:spPr>
          <a:xfrm>
            <a:off x="304800" y="3962400"/>
            <a:ext cx="8610600" cy="2133600"/>
          </a:xfrm>
          <a:prstGeom prst="roundRect">
            <a:avLst>
              <a:gd name="adj" fmla="val 22378"/>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WAJIB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menanggung</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nafkah</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ayah, </a:t>
            </a:r>
          </a:p>
          <a:p>
            <a:pPr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Ibu</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nenek</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fakir/</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miskin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upaya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lagi</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bekerja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Curved Down Arrow 5"/>
          <p:cNvSpPr/>
          <p:nvPr/>
        </p:nvSpPr>
        <p:spPr>
          <a:xfrm rot="4818702">
            <a:off x="7462800" y="2944889"/>
            <a:ext cx="1999173" cy="968221"/>
          </a:xfrm>
          <a:prstGeom prst="curvedDownArrow">
            <a:avLst/>
          </a:prstGeom>
          <a:solidFill>
            <a:schemeClr val="bg1"/>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5" name="Rounded Rectangle 4"/>
          <p:cNvSpPr/>
          <p:nvPr/>
        </p:nvSpPr>
        <p:spPr>
          <a:xfrm>
            <a:off x="228600" y="1447800"/>
            <a:ext cx="8610600" cy="2057400"/>
          </a:xfrm>
          <a:prstGeom prst="roundRect">
            <a:avLst>
              <a:gd name="adj" fmla="val 36561"/>
            </a:avLst>
          </a:prstGeom>
          <a:gradFill flip="none" rotWithShape="1">
            <a:gsLst>
              <a:gs pos="0">
                <a:srgbClr val="FF7C80">
                  <a:shade val="30000"/>
                  <a:satMod val="115000"/>
                </a:srgbClr>
              </a:gs>
              <a:gs pos="50000">
                <a:srgbClr val="FF7C80">
                  <a:shade val="67500"/>
                  <a:satMod val="115000"/>
                </a:srgbClr>
              </a:gs>
              <a:gs pos="100000">
                <a:srgbClr val="FF7C80">
                  <a:shade val="100000"/>
                  <a:satMod val="115000"/>
                </a:srgbClr>
              </a:gs>
            </a:gsLst>
            <a:lin ang="162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Anak</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cucu</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samada</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lelaki</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perempuan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mengikut</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turutan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akrab</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iaitu</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berkemampuan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pendapatan</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tinggi</a:t>
            </a:r>
            <a:r>
              <a:rPr lang="en-US" sz="32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32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2500298" y="71414"/>
            <a:ext cx="4429156" cy="928694"/>
          </a:xfrm>
          <a:prstGeom prst="rect">
            <a:avLst/>
          </a:prstGeom>
          <a:no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Firman</a:t>
            </a:r>
            <a:r>
              <a:rPr kumimoji="0" lang="en-US"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rPr>
              <a:t> Allah S.W.T. :</a:t>
            </a:r>
            <a:endParaRPr kumimoji="0" lang="ms-MY" sz="2800" b="1" i="0" u="none" strike="noStrike" kern="0" cap="none" spc="0" normalizeH="0" baseline="0" noProof="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uLnTx/>
              <a:uFillTx/>
              <a:latin typeface="Arial"/>
              <a:ea typeface="+mn-ea"/>
              <a:cs typeface="+mn-cs"/>
            </a:endParaRPr>
          </a:p>
        </p:txBody>
      </p:sp>
      <p:pic>
        <p:nvPicPr>
          <p:cNvPr id="5" name="Picture 4"/>
          <p:cNvPicPr>
            <a:picLocks noChangeAspect="1" noChangeArrowheads="1"/>
          </p:cNvPicPr>
          <p:nvPr/>
        </p:nvPicPr>
        <p:blipFill>
          <a:blip r:embed="rId3"/>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Surah</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Al-</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Ahzab</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 </a:t>
            </a:r>
            <a:r>
              <a:rPr kumimoji="0" lang="en-US" sz="2000" b="0" i="1" u="none" strike="noStrike" kern="0" cap="none" spc="0" normalizeH="0" baseline="0" noProof="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Ayat</a:t>
            </a:r>
            <a:r>
              <a:rPr kumimoji="0" lang="en-US" sz="2000" b="0" i="1" u="none" strike="noStrike" kern="0" cap="none" spc="0" normalizeH="0" baseline="0" noProof="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uLnTx/>
                <a:uFillTx/>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Sesungguhnya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Allah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Taala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Dan </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Para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Malaikat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Sentiasa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Nabi</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(Muhammad</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Wahai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Orang-orang</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Berselawatlah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endPar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Serta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Ucapkanlah</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Salam Sejahtera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Penghormatan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Ke</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Atasnya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Dengan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Sepenuhnya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outerShdw>
                </a:effectLst>
                <a:latin typeface="Arial Black" pitchFamily="34"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lum bright="-10000" contrast="10000"/>
          </a:blip>
          <a:srcRect/>
          <a:stretch>
            <a:fillRect/>
          </a:stretch>
        </p:blipFill>
        <p:spPr bwMode="auto">
          <a:xfrm>
            <a:off x="0" y="0"/>
            <a:ext cx="9144000" cy="6858000"/>
          </a:xfrm>
          <a:prstGeom prst="rect">
            <a:avLst/>
          </a:prstGeom>
          <a:noFill/>
          <a:ln w="9525">
            <a:noFill/>
            <a:miter lim="800000"/>
            <a:headEnd/>
            <a:tailEnd/>
          </a:ln>
          <a:effectLst/>
        </p:spPr>
      </p:pic>
      <p:sp>
        <p:nvSpPr>
          <p:cNvPr id="11" name="Rectangle 10"/>
          <p:cNvSpPr/>
          <p:nvPr/>
        </p:nvSpPr>
        <p:spPr>
          <a:xfrm>
            <a:off x="0" y="-24"/>
            <a:ext cx="3000364" cy="1357322"/>
          </a:xfrm>
          <a:prstGeom prst="rect">
            <a:avLst/>
          </a:prstGeom>
          <a:solidFill>
            <a:schemeClr val="accent2">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12" name="Rectangle 1"/>
          <p:cNvSpPr>
            <a:spLocks noChangeArrowheads="1"/>
          </p:cNvSpPr>
          <p:nvPr/>
        </p:nvSpPr>
        <p:spPr bwMode="auto">
          <a:xfrm>
            <a:off x="214282" y="3571900"/>
            <a:ext cx="8929718" cy="3286124"/>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Ya</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Allah,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Kurniakanlah</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Keredhaan</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Kepada</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Khulafa</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Rasyidin</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Dan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Sahabat</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Seluruhnya</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serta</a:t>
            </a:r>
            <a:r>
              <a:rPr lang="en-GB" sz="3200" b="1" kern="0" dirty="0" smtClean="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Para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Tabiin</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Dengan</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Ihsan</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Hingga</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Hari</a:t>
            </a:r>
            <a:r>
              <a:rPr lang="en-GB" sz="3200" b="1" kern="0" dirty="0">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 </a:t>
            </a:r>
            <a:r>
              <a:rPr lang="en-GB" sz="3200" b="1" kern="0" dirty="0" err="1">
                <a:ln w="28575">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Kemudian</a:t>
            </a:r>
            <a:r>
              <a:rPr lang="en-GB" sz="3200" b="1" kern="0" dirty="0">
                <a:ln>
                  <a:solidFill>
                    <a:schemeClr val="tx1"/>
                  </a:solidFill>
                </a:ln>
                <a:solidFill>
                  <a:schemeClr val="bg1"/>
                </a:solidFill>
                <a:effectLst>
                  <a:glow rad="101600">
                    <a:schemeClr val="tx1">
                      <a:alpha val="60000"/>
                    </a:schemeClr>
                  </a:glow>
                </a:effectLst>
                <a:latin typeface="Arial Black" pitchFamily="34" charset="0"/>
                <a:ea typeface="Arial Unicode MS" pitchFamily="34" charset="-128"/>
                <a:cs typeface="Arial Unicode MS" pitchFamily="34" charset="-128"/>
              </a:rPr>
              <a:t>.</a:t>
            </a:r>
          </a:p>
        </p:txBody>
      </p:sp>
      <p:sp>
        <p:nvSpPr>
          <p:cNvPr id="13" name="Rectangle 12"/>
          <p:cNvSpPr/>
          <p:nvPr/>
        </p:nvSpPr>
        <p:spPr>
          <a:xfrm>
            <a:off x="0" y="1263552"/>
            <a:ext cx="9144000" cy="2308324"/>
          </a:xfrm>
          <a:prstGeom prst="rect">
            <a:avLst/>
          </a:prstGeom>
          <a:solidFill>
            <a:schemeClr val="bg1">
              <a:alpha val="30000"/>
            </a:schemeClr>
          </a:solidFill>
        </p:spPr>
        <p:txBody>
          <a:bodyPr wrap="square">
            <a:spAutoFit/>
          </a:bodyPr>
          <a:lstStyle/>
          <a:p>
            <a:pPr algn="ctr" rtl="1" fontAlgn="auto">
              <a:spcBef>
                <a:spcPts val="0"/>
              </a:spcBef>
              <a:spcAft>
                <a:spcPts val="0"/>
              </a:spcAft>
              <a:defRPr/>
            </a:pPr>
            <a:r>
              <a:rPr lang="ar-EG" sz="4800" b="1"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4" name="Action Button: Beginning 13">
            <a:hlinkClick r:id="" action="ppaction://hlinkshowjump?jump=firstslide" highlightClick="1"/>
          </p:cNvPr>
          <p:cNvSpPr/>
          <p:nvPr/>
        </p:nvSpPr>
        <p:spPr>
          <a:xfrm>
            <a:off x="7500958" y="6357958"/>
            <a:ext cx="285752" cy="285752"/>
          </a:xfrm>
          <a:prstGeom prst="actionButtonBeginning">
            <a:avLst/>
          </a:prstGeom>
          <a:gradFill>
            <a:gsLst>
              <a:gs pos="0">
                <a:srgbClr val="FFFF00"/>
              </a:gs>
              <a:gs pos="17999">
                <a:srgbClr val="FEE7F2"/>
              </a:gs>
              <a:gs pos="36000">
                <a:srgbClr val="FAC77D"/>
              </a:gs>
              <a:gs pos="61000">
                <a:srgbClr val="FBA97D"/>
              </a:gs>
              <a:gs pos="82001">
                <a:srgbClr val="FBD49C"/>
              </a:gs>
              <a:gs pos="100000">
                <a:srgbClr val="FEE7F2"/>
              </a:gs>
            </a:gsLst>
            <a:lin ang="5400000" scaled="0"/>
          </a:gra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tion Button: Back or Previous 14">
            <a:hlinkClick r:id="" action="ppaction://hlinkshowjump?jump=previousslide" highlightClick="1"/>
          </p:cNvPr>
          <p:cNvSpPr/>
          <p:nvPr/>
        </p:nvSpPr>
        <p:spPr>
          <a:xfrm>
            <a:off x="7858148" y="6357958"/>
            <a:ext cx="285752" cy="285752"/>
          </a:xfrm>
          <a:prstGeom prst="actionButtonBackPrevious">
            <a:avLst/>
          </a:prstGeom>
          <a:gradFill>
            <a:gsLst>
              <a:gs pos="0">
                <a:srgbClr val="FFFF00"/>
              </a:gs>
              <a:gs pos="17999">
                <a:srgbClr val="FEE7F2"/>
              </a:gs>
              <a:gs pos="36000">
                <a:srgbClr val="FAC77D"/>
              </a:gs>
              <a:gs pos="61000">
                <a:srgbClr val="FBA97D"/>
              </a:gs>
              <a:gs pos="82001">
                <a:srgbClr val="FBD49C"/>
              </a:gs>
              <a:gs pos="100000">
                <a:srgbClr val="FEE7F2"/>
              </a:gs>
            </a:gsLst>
            <a:lin ang="5400000" scaled="0"/>
          </a:gra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6" name="Action Button: Forward or Next 15">
            <a:hlinkClick r:id="" action="ppaction://hlinkshowjump?jump=nextslide" highlightClick="1"/>
          </p:cNvPr>
          <p:cNvSpPr/>
          <p:nvPr/>
        </p:nvSpPr>
        <p:spPr>
          <a:xfrm>
            <a:off x="8215338" y="6357958"/>
            <a:ext cx="285752" cy="285752"/>
          </a:xfrm>
          <a:prstGeom prst="actionButtonForwardNext">
            <a:avLst/>
          </a:prstGeom>
          <a:gradFill>
            <a:gsLst>
              <a:gs pos="0">
                <a:srgbClr val="FFFF00"/>
              </a:gs>
              <a:gs pos="17999">
                <a:srgbClr val="FEE7F2"/>
              </a:gs>
              <a:gs pos="36000">
                <a:srgbClr val="FAC77D"/>
              </a:gs>
              <a:gs pos="61000">
                <a:srgbClr val="FBA97D"/>
              </a:gs>
              <a:gs pos="82001">
                <a:srgbClr val="FBD49C"/>
              </a:gs>
              <a:gs pos="100000">
                <a:srgbClr val="FEE7F2"/>
              </a:gs>
            </a:gsLst>
            <a:lin ang="5400000" scaled="0"/>
          </a:gra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End 16">
            <a:hlinkClick r:id="" action="ppaction://hlinkshowjump?jump=lastslide" highlightClick="1"/>
          </p:cNvPr>
          <p:cNvSpPr/>
          <p:nvPr/>
        </p:nvSpPr>
        <p:spPr>
          <a:xfrm>
            <a:off x="8558673" y="6357958"/>
            <a:ext cx="285752" cy="285752"/>
          </a:xfrm>
          <a:prstGeom prst="actionButtonEnd">
            <a:avLst/>
          </a:prstGeom>
          <a:gradFill>
            <a:gsLst>
              <a:gs pos="0">
                <a:srgbClr val="FFFF00"/>
              </a:gs>
              <a:gs pos="17999">
                <a:srgbClr val="FEE7F2"/>
              </a:gs>
              <a:gs pos="36000">
                <a:srgbClr val="FAC77D"/>
              </a:gs>
              <a:gs pos="61000">
                <a:srgbClr val="FBA97D"/>
              </a:gs>
              <a:gs pos="82001">
                <a:srgbClr val="FBD49C"/>
              </a:gs>
              <a:gs pos="100000">
                <a:srgbClr val="FEE7F2"/>
              </a:gs>
            </a:gsLst>
            <a:lin ang="5400000" scaled="0"/>
          </a:gra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plus(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lum bright="-10000" contrast="10000"/>
          </a:blip>
          <a:srcRect/>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0" y="-24"/>
            <a:ext cx="3000364" cy="1357322"/>
          </a:xfrm>
          <a:prstGeom prst="rect">
            <a:avLst/>
          </a:prstGeom>
          <a:solidFill>
            <a:schemeClr val="accent2">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9" name="Rectangle 8"/>
          <p:cNvSpPr/>
          <p:nvPr/>
        </p:nvSpPr>
        <p:spPr>
          <a:xfrm>
            <a:off x="214282" y="1246046"/>
            <a:ext cx="8696326" cy="1754326"/>
          </a:xfrm>
          <a:prstGeom prst="rect">
            <a:avLst/>
          </a:prstGeom>
          <a:solidFill>
            <a:schemeClr val="bg1">
              <a:alpha val="24000"/>
            </a:schemeClr>
          </a:solidFill>
        </p:spPr>
        <p:txBody>
          <a:bodyPr wrap="square">
            <a:spAutoFit/>
          </a:bodyPr>
          <a:lstStyle/>
          <a:p>
            <a:pPr algn="ctr" rtl="1">
              <a:defRPr/>
            </a:pP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وَالْمُسلِمَاتِ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وِالْمُؤْمِنِيْنَ </a:t>
            </a:r>
            <a:r>
              <a:rPr lang="ar-SA" sz="5400" b="1"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وَالْمُؤمِنَاتِ </a:t>
            </a:r>
            <a:r>
              <a:rPr lang="ar-SA" sz="5400" b="1" dirty="0" smtClean="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اﻷَحْيَآءِ مِنْهُمْ وَاﻷَمْوَاتِ</a:t>
            </a:r>
            <a:endParaRPr lang="en-US" sz="5400" dirty="0">
              <a:ln w="12700"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0" name="Rectangle 1"/>
          <p:cNvSpPr>
            <a:spLocks noChangeArrowheads="1"/>
          </p:cNvSpPr>
          <p:nvPr/>
        </p:nvSpPr>
        <p:spPr bwMode="auto">
          <a:xfrm>
            <a:off x="471518" y="3143248"/>
            <a:ext cx="8458200" cy="2776542"/>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600" b="1" dirty="0" err="1">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600" b="1" dirty="0">
                <a:ln w="285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285720" y="0"/>
            <a:ext cx="8858280" cy="1357322"/>
          </a:xfrm>
          <a:prstGeom prst="rect">
            <a:avLst/>
          </a:prstGeom>
          <a:solidFill>
            <a:srgbClr val="FFFF00"/>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Ya</a:t>
            </a:r>
            <a:r>
              <a:rPr lang="en-US" sz="5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 Allah …</a:t>
            </a:r>
            <a:endParaRPr lang="ms-MY" sz="5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8" name="Text Box 60"/>
          <p:cNvSpPr txBox="1">
            <a:spLocks noChangeArrowheads="1"/>
          </p:cNvSpPr>
          <p:nvPr/>
        </p:nvSpPr>
        <p:spPr bwMode="auto">
          <a:xfrm>
            <a:off x="19080" y="1176299"/>
            <a:ext cx="8839200" cy="532453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Dipertuan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Marhum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Mahmud </a:t>
            </a:r>
          </a:p>
          <a:p>
            <a:pPr algn="ctr">
              <a:defRPr/>
            </a:pP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Muktafi</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Shah Dan Seri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Paduka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Permaisuri</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Agong</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Tuanku</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Nur</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Zahirah</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Zuriat-zuriatnya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Kerabatnya</a:t>
            </a:r>
            <a:r>
              <a:rPr lang="en-US" sz="3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71438" y="-71462"/>
            <a:ext cx="8858280" cy="1357322"/>
          </a:xfrm>
          <a:prstGeom prst="rect">
            <a:avLst/>
          </a:prstGeom>
          <a:solidFill>
            <a:srgbClr val="FFFF00"/>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Ya</a:t>
            </a:r>
            <a:r>
              <a:rPr lang="en-US" sz="5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 Allah …</a:t>
            </a:r>
            <a:endParaRPr lang="ms-MY" sz="5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3" name="Text Box 57"/>
          <p:cNvSpPr txBox="1">
            <a:spLocks noChangeArrowheads="1"/>
          </p:cNvSpPr>
          <p:nvPr/>
        </p:nvSpPr>
        <p:spPr bwMode="auto">
          <a:xfrm>
            <a:off x="214282" y="1196065"/>
            <a:ext cx="8839200" cy="5447645"/>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Tengku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Mohammad Ismail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Wathiqi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Billah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Sultan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Mizan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Zainal</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Abidin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tabLst>
                <a:tab pos="3544888" algn="l"/>
              </a:tabLst>
              <a:defRPr/>
            </a:pPr>
            <a:endParaRPr lang="en-US" sz="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tabLst>
                <a:tab pos="3544888" algn="l"/>
              </a:tabLst>
              <a:defRPr/>
            </a:pP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Peliharakanlah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Pemimpin-Pemimpinnya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Ulama-Ulamanya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Pekerja-Pekerja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Rakyatnya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RahmatMu</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tabLst>
                <a:tab pos="3544888" algn="l"/>
              </a:tabLst>
              <a:defRPr/>
            </a:pP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3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10000" contrast="10000"/>
          </a:blip>
          <a:srcRect l="2343" t="3125" r="2343" b="3125"/>
          <a:stretch>
            <a:fillRect/>
          </a:stretch>
        </p:blipFill>
        <p:spPr bwMode="auto">
          <a:xfrm>
            <a:off x="0" y="0"/>
            <a:ext cx="9144000" cy="6858000"/>
          </a:xfrm>
          <a:prstGeom prst="rect">
            <a:avLst/>
          </a:prstGeom>
          <a:noFill/>
          <a:ln w="9525">
            <a:noFill/>
            <a:miter lim="800000"/>
            <a:headEnd/>
            <a:tailEnd/>
          </a:ln>
          <a:effectLst/>
        </p:spPr>
      </p:pic>
      <p:sp>
        <p:nvSpPr>
          <p:cNvPr id="3" name="Text Box 60"/>
          <p:cNvSpPr txBox="1">
            <a:spLocks noChangeArrowheads="1"/>
          </p:cNvSpPr>
          <p:nvPr/>
        </p:nvSpPr>
        <p:spPr bwMode="auto">
          <a:xfrm>
            <a:off x="357158" y="1214422"/>
            <a:ext cx="8429651"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2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Allah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Muliakanlah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Islam.</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Tolonglah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Islam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himpunkanlah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mereka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atas</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landasan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kebenaran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agama.Hancurkanlah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kekufuran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syirik</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munafik</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juga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musuh-musuhMu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serta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musuh-musuh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agama.</a:t>
            </a:r>
          </a:p>
        </p:txBody>
      </p:sp>
      <p:sp>
        <p:nvSpPr>
          <p:cNvPr id="4" name="Rectangle 3"/>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10000" contrast="10000"/>
          </a:blip>
          <a:srcRect l="2343" t="3125" r="2343" b="3125"/>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285753" y="1233336"/>
            <a:ext cx="8572527" cy="5016758"/>
          </a:xfrm>
          <a:prstGeom prst="rect">
            <a:avLst/>
          </a:prstGeom>
          <a:noFill/>
          <a:ln w="9525">
            <a:noFill/>
            <a:miter lim="800000"/>
            <a:headEnd/>
            <a:tailEnd/>
          </a:ln>
          <a:effectLst>
            <a:prstShdw prst="shdw17" dist="17961" dir="2700000">
              <a:schemeClr val="bg2"/>
            </a:prstShdw>
          </a:effectLst>
        </p:spPr>
        <p:txBody>
          <a:bodyPr wrap="square">
            <a:spAutoFit/>
          </a:bodyPr>
          <a:lstStyle/>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a:t>
            </a: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Ampunkanlah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Dosa-dosa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Saudara-saudara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Terdahulu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Beriman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Janganlah</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Engkau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Biarkan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Kedengkian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Dalam</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Hati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Kami</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Terhadap</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Orang-orang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Yang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Beriman.Sesungguhnya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Engkau</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Maha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Penyantun</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Dan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Maha</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rPr>
              <a:t> </a:t>
            </a:r>
            <a:r>
              <a:rPr lang="en-US" sz="3200" b="1" dirty="0" err="1" smtClean="0">
                <a:ln>
                  <a:solidFill>
                    <a:schemeClr val="tx1"/>
                  </a:solidFill>
                </a:ln>
                <a:solidFill>
                  <a:schemeClr val="bg1"/>
                </a:solidFill>
                <a:effectLst>
                  <a:glow rad="101600">
                    <a:schemeClr val="accent2">
                      <a:satMod val="175000"/>
                      <a:alpha val="40000"/>
                    </a:schemeClr>
                  </a:glow>
                </a:effectLst>
                <a:latin typeface="Arial Black" pitchFamily="34" charset="0"/>
              </a:rPr>
              <a:t>Penyayang</a:t>
            </a:r>
            <a:r>
              <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a:p>
            <a:pPr algn="ctr" fontAlgn="auto">
              <a:spcBef>
                <a:spcPts val="0"/>
              </a:spcBef>
              <a:spcAft>
                <a:spcPts val="0"/>
              </a:spcAft>
              <a:defRPr/>
            </a:pPr>
            <a:endParaRPr lang="en-US" sz="3200" b="1" dirty="0" smtClean="0">
              <a:ln>
                <a:solidFill>
                  <a:schemeClr val="tx1"/>
                </a:solidFill>
              </a:ln>
              <a:solidFill>
                <a:schemeClr val="bg1"/>
              </a:solidFill>
              <a:effectLst>
                <a:glow rad="101600">
                  <a:schemeClr val="accent2">
                    <a:satMod val="175000"/>
                    <a:alpha val="40000"/>
                  </a:schemeClr>
                </a:glo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lum bright="-10000" contrast="10000"/>
          </a:blip>
          <a:srcRect l="2343" t="3125" r="2343" b="3125"/>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4"/>
            <a:ext cx="3000364" cy="1357322"/>
          </a:xfrm>
          <a:prstGeom prst="rect">
            <a:avLst/>
          </a:prstGeom>
          <a:solidFill>
            <a:schemeClr val="accent1">
              <a:lumMod val="50000"/>
            </a:schemeClr>
          </a:solidFill>
          <a:ln>
            <a:noFill/>
          </a:ln>
          <a:effectLst>
            <a:outerShdw blurRad="50800" dir="15660000" sx="1000" sy="1000" algn="ctr" rotWithShape="0">
              <a:srgbClr val="000000">
                <a:alpha val="22000"/>
              </a:srgb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rPr>
              <a:t>Doa</a:t>
            </a:r>
            <a:endParaRPr lang="ms-MY" sz="6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lgerian" pitchFamily="82" charset="0"/>
            </a:endParaRPr>
          </a:p>
        </p:txBody>
      </p:sp>
      <p:sp>
        <p:nvSpPr>
          <p:cNvPr id="4" name="Text Box 60"/>
          <p:cNvSpPr txBox="1">
            <a:spLocks noChangeArrowheads="1"/>
          </p:cNvSpPr>
          <p:nvPr/>
        </p:nvSpPr>
        <p:spPr bwMode="auto">
          <a:xfrm>
            <a:off x="785786" y="1225689"/>
            <a:ext cx="8001056" cy="5632311"/>
          </a:xfrm>
          <a:prstGeom prst="rect">
            <a:avLst/>
          </a:prstGeom>
          <a:noFill/>
          <a:ln w="9525">
            <a:noFill/>
            <a:miter lim="800000"/>
            <a:headEnd/>
            <a:tailEnd/>
          </a:ln>
          <a:effectLst>
            <a:prstShdw prst="shdw17" dist="17961" dir="2700000">
              <a:schemeClr val="bg2"/>
            </a:prstShdw>
          </a:effectLst>
        </p:spPr>
        <p:txBody>
          <a:bodyPr wrap="square">
            <a:spAutoFit/>
          </a:bodyPr>
          <a:lstStyle/>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Telah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Menzalimi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Diri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Sendiri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Sekiranya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Engkau</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Tidak</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Mengampunkan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Merahmati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Nescaya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Akan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Menjadi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Orang</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Yang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Rugi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a:p>
            <a:pPr fontAlgn="auto">
              <a:spcBef>
                <a:spcPts val="0"/>
              </a:spcBef>
              <a:spcAft>
                <a:spcPts val="0"/>
              </a:spcAft>
              <a:defRPr/>
            </a:pPr>
            <a:endPar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endParaRP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Ya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Allah… </a:t>
            </a:r>
          </a:p>
          <a:p>
            <a:pPr fontAlgn="auto">
              <a:spcBef>
                <a:spcPts val="0"/>
              </a:spcBef>
              <a:spcAft>
                <a:spcPts val="0"/>
              </a:spcAft>
              <a:defRPr/>
            </a:pP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Kurniakanlah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Kepada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Kebaikan</a:t>
            </a:r>
            <a:endPar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endParaRPr>
          </a:p>
          <a:p>
            <a:pPr fontAlgn="auto">
              <a:spcBef>
                <a:spcPts val="0"/>
              </a:spcBef>
              <a:spcAft>
                <a:spcPts val="0"/>
              </a:spcAft>
              <a:defRPr/>
            </a:pP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Di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Dunia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Dan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Kebaikan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Akhirat</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Serta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Hindarilah</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Kami</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Dari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Seksaan</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 </a:t>
            </a:r>
            <a:r>
              <a:rPr lang="en-US" sz="3000" b="1" dirty="0" err="1">
                <a:ln>
                  <a:solidFill>
                    <a:schemeClr val="tx1"/>
                  </a:solidFill>
                </a:ln>
                <a:solidFill>
                  <a:schemeClr val="bg1"/>
                </a:solidFill>
                <a:effectLst>
                  <a:glow rad="101600">
                    <a:schemeClr val="accent2">
                      <a:satMod val="175000"/>
                      <a:alpha val="40000"/>
                    </a:schemeClr>
                  </a:glow>
                </a:effectLst>
                <a:latin typeface="Arial Black" pitchFamily="34" charset="0"/>
                <a:cs typeface="+mn-cs"/>
              </a:rPr>
              <a:t>Neraka</a:t>
            </a:r>
            <a:r>
              <a:rPr lang="en-US" sz="3000" b="1" dirty="0">
                <a:ln>
                  <a:solidFill>
                    <a:schemeClr val="tx1"/>
                  </a:solidFill>
                </a:ln>
                <a:solidFill>
                  <a:schemeClr val="bg1"/>
                </a:solidFill>
                <a:effectLst>
                  <a:glow rad="101600">
                    <a:schemeClr val="accent2">
                      <a:satMod val="175000"/>
                      <a:alpha val="40000"/>
                    </a:schemeClr>
                  </a:glow>
                </a:effectLst>
                <a:latin typeface="Arial Black" pitchFamily="34" charset="0"/>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910319"/>
            <a:ext cx="8572560" cy="1323439"/>
          </a:xfrm>
          <a:prstGeom prst="rect">
            <a:avLst/>
          </a:prstGeom>
          <a:solidFill>
            <a:srgbClr val="990000">
              <a:alpha val="11000"/>
            </a:srgbClr>
          </a:solidFill>
        </p:spPr>
        <p:txBody>
          <a:bodyPr wrap="square">
            <a:spAutoFit/>
          </a:bodyPr>
          <a:lstStyle/>
          <a:p>
            <a:pPr algn="ctr" rtl="1"/>
            <a:r>
              <a:rPr lang="ar-SA" sz="4000" b="1" dirty="0" smtClean="0">
                <a:solidFill>
                  <a:srgbClr val="FFFF00"/>
                </a:solidFill>
                <a:effectLst>
                  <a:glow rad="101600">
                    <a:schemeClr val="tx1">
                      <a:alpha val="60000"/>
                    </a:schemeClr>
                  </a:glow>
                </a:effectLst>
                <a:cs typeface="Traditional Arabic" pitchFamily="2" charset="-78"/>
              </a:rPr>
              <a:t>اللَّهُمَّ صَلِّ وَسَلِّمْ وَبَارِكْ عَلَي حَبِيبِنَا وَشَفِيعِنَا وَقُدْوَتِنَا مُحَمَّدِ الرَّحْمَةِ، وَعَلَي ءَالِهِ وَصَحْبِهِ وَمَنْ تَبِعَهُ وَنَصَرَهُ وَوَالاَه</a:t>
            </a:r>
            <a:endParaRPr lang="ms-MY" sz="40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3706435"/>
            <a:ext cx="9144000" cy="2246769"/>
          </a:xfrm>
          <a:prstGeom prst="rect">
            <a:avLst/>
          </a:prstGeom>
          <a:solidFill>
            <a:srgbClr val="FF66FF">
              <a:alpha val="29000"/>
            </a:srgb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menolong</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00066" y="9698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14282" y="1571612"/>
            <a:ext cx="6719918" cy="4524315"/>
          </a:xfrm>
          <a:prstGeom prst="rect">
            <a:avLst/>
          </a:prstGeom>
        </p:spPr>
        <p:txBody>
          <a:bodyPr wrap="square">
            <a:spAutoFit/>
          </a:bodyPr>
          <a:lstStyle/>
          <a:p>
            <a:pPr eaLnBrk="0" fontAlgn="auto" hangingPunct="0">
              <a:spcBef>
                <a:spcPts val="0"/>
              </a:spcBef>
              <a:spcAft>
                <a:spcPts val="0"/>
              </a:spcAft>
              <a:defRPr/>
            </a:pP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Sesungguhnya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ALLAH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menyuruh</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berlaku</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adil</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berbuat</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kebaikan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serta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memberi</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bantuan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kepada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kaum</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kerabat</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melarang</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daripada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melakukan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perbuatan-perbuatan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keji</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mungkar</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serta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kezaliman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mengajar</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kamu</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dengan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suruhan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larangannya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ini</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supaya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kamu</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mengambil</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peringatan</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2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mematuhinya</a:t>
            </a:r>
            <a:r>
              <a:rPr lang="en-US" sz="32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p>
        </p:txBody>
      </p:sp>
      <p:sp>
        <p:nvSpPr>
          <p:cNvPr id="4" name="Rectangle 3"/>
          <p:cNvSpPr/>
          <p:nvPr/>
        </p:nvSpPr>
        <p:spPr>
          <a:xfrm>
            <a:off x="228600" y="533400"/>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onotype Corsiva" pitchFamily="66" charset="0"/>
                <a:cs typeface="Arial" pitchFamily="34" charset="0"/>
              </a:rPr>
              <a:t> Allah….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a:spLocks noChangeArrowheads="1"/>
          </p:cNvSpPr>
          <p:nvPr/>
        </p:nvSpPr>
        <p:spPr bwMode="auto">
          <a:xfrm>
            <a:off x="381000" y="304800"/>
            <a:ext cx="7010400" cy="6172200"/>
          </a:xfrm>
          <a:prstGeom prst="rect">
            <a:avLst/>
          </a:prstGeom>
          <a:noFill/>
          <a:ln w="76200" cmpd="tri">
            <a:noFill/>
            <a:miter lim="800000"/>
            <a:headEnd/>
            <a:tailEnd/>
          </a:ln>
        </p:spPr>
        <p:txBody>
          <a:bodyPr/>
          <a:lstStyle/>
          <a:p>
            <a:pPr marL="419100" indent="-382588" eaLnBrk="0" fontAlgn="auto" hangingPunct="0">
              <a:lnSpc>
                <a:spcPct val="90000"/>
              </a:lnSpc>
              <a:spcBef>
                <a:spcPts val="0"/>
              </a:spcBef>
              <a:spcAft>
                <a:spcPts val="0"/>
              </a:spcAft>
              <a:defRPr/>
            </a:pP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p>
          <a:p>
            <a:pPr marL="82550" eaLnBrk="0" fontAlgn="auto" hangingPunct="0">
              <a:lnSpc>
                <a:spcPct val="90000"/>
              </a:lnSpc>
              <a:spcBef>
                <a:spcPts val="0"/>
              </a:spcBef>
              <a:spcAft>
                <a:spcPts val="0"/>
              </a:spcAft>
              <a:defRPr/>
            </a:pP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Maka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Ingatlah</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Allah Yang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Maha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Agung</a:t>
            </a:r>
            <a:r>
              <a:rPr lang="en-US" sz="3400" i="1"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Nescaya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Dia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Akan</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Mengingatimu</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Dan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Bersyukurlah</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Di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Atas</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Nikmat-nikmatnya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Nescaya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Dia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Akan</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Menambahkan</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Lagi</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Nikmat</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Itu</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Kepadamu</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dan</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Pohonlah</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endParaRPr lang="en-US" sz="3400" i="1"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marL="82550" eaLnBrk="0" fontAlgn="auto" hangingPunct="0">
              <a:lnSpc>
                <a:spcPct val="90000"/>
              </a:lnSpc>
              <a:spcBef>
                <a:spcPts val="0"/>
              </a:spcBef>
              <a:spcAft>
                <a:spcPts val="0"/>
              </a:spcAft>
              <a:defRPr/>
            </a:pPr>
            <a:r>
              <a:rPr lang="en-US" sz="3400" i="1"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Dari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Kelebihannya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Nescaya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Akan</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Diberikannya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Kepadamu</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Dan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Sesungguhnya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Mengingati</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Allah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Itu</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Lebih</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Besar</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Faedah</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Dan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Kesannya</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Dan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Ingatlah</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Allah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Mengetahui</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Apa</a:t>
            </a:r>
            <a:r>
              <a:rPr lang="en-US" sz="3400" i="1" dirty="0"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Yang </a:t>
            </a:r>
            <a:r>
              <a:rPr lang="en-US" sz="3400" i="1" dirty="0" err="1">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Kamu</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3400" i="1" dirty="0" err="1" smtClean="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Kerjakan</a:t>
            </a:r>
            <a:r>
              <a:rPr lang="en-US" sz="3400" i="1" dirty="0">
                <a:ln w="18415" cmpd="sng">
                  <a:solidFill>
                    <a:schemeClr val="bg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srcRect b="3802"/>
          <a:stretch>
            <a:fillRect/>
          </a:stretch>
        </p:blipFill>
        <p:spPr bwMode="auto">
          <a:xfrm>
            <a:off x="0" y="0"/>
            <a:ext cx="9144000" cy="6858000"/>
          </a:xfrm>
          <a:prstGeom prst="rect">
            <a:avLst/>
          </a:prstGeom>
          <a:noFill/>
          <a:ln w="9525" algn="in">
            <a:noFill/>
            <a:miter lim="800000"/>
            <a:headEnd/>
            <a:tailEnd/>
          </a:ln>
          <a:effectLst/>
        </p:spPr>
      </p:pic>
      <p:sp>
        <p:nvSpPr>
          <p:cNvPr id="8" name="Rounded Rectangle 7"/>
          <p:cNvSpPr/>
          <p:nvPr/>
        </p:nvSpPr>
        <p:spPr>
          <a:xfrm>
            <a:off x="0" y="428604"/>
            <a:ext cx="9144000" cy="1571636"/>
          </a:xfrm>
          <a:prstGeom prst="roundRect">
            <a:avLst>
              <a:gd name="adj" fmla="val 5207"/>
            </a:avLst>
          </a:prstGeom>
          <a:solidFill>
            <a:srgbClr val="0066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rPr>
              <a:t>أقيموا الصلاة..........</a:t>
            </a:r>
          </a:p>
          <a:p>
            <a:pPr algn="ctr"/>
            <a:r>
              <a:rPr lang="en-US" sz="4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Dirikanlah</a:t>
            </a:r>
            <a:r>
              <a:rPr lang="en-US" sz="4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48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solat</a:t>
            </a:r>
            <a:r>
              <a:rPr lang="en-US" sz="48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t>
            </a:r>
            <a:endParaRPr lang="ms-MY" sz="4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p:txBody>
      </p:sp>
      <p:sp>
        <p:nvSpPr>
          <p:cNvPr id="6" name="Text Box 2"/>
          <p:cNvSpPr txBox="1">
            <a:spLocks noChangeArrowheads="1"/>
          </p:cNvSpPr>
          <p:nvPr/>
        </p:nvSpPr>
        <p:spPr bwMode="auto">
          <a:xfrm>
            <a:off x="428596" y="2643182"/>
            <a:ext cx="7143800" cy="2556727"/>
          </a:xfrm>
          <a:prstGeom prst="rect">
            <a:avLst/>
          </a:prstGeom>
          <a:noFill/>
          <a:ln w="9525">
            <a:noFill/>
            <a:round/>
            <a:headEnd/>
            <a:tailEnd/>
          </a:ln>
          <a:effectLst/>
        </p:spPr>
        <p:txBody>
          <a:bodyPr wrap="square" lIns="90000" tIns="46800" rIns="90000" bIns="46800">
            <a:spAutoFit/>
          </a:bodyPr>
          <a:lstStyle/>
          <a:p>
            <a:pP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Lurus</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Betulkan</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Saf</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Anda</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Kerana</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Saf</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Lurus</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Termasuk</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Dalam</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Kesempurnaan</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4000" dirty="0" err="1"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Solat</a:t>
            </a:r>
            <a:r>
              <a:rPr lang="en-US" sz="4000" dirty="0" smtClean="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GB" sz="4000" dirty="0">
              <a:ln w="18415" cmpd="sng">
                <a:solidFill>
                  <a:srgbClr val="FFFF00"/>
                </a:solidFill>
                <a:prstDash val="solid"/>
              </a:ln>
              <a:solidFill>
                <a:schemeClr val="bg1"/>
              </a:solidFill>
              <a:effectLst>
                <a:glow rad="101600">
                  <a:schemeClr val="accent6">
                    <a:lumMod val="50000"/>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714348" y="3048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51161"/>
            <a:ext cx="9144000" cy="1938992"/>
          </a:xfrm>
          <a:prstGeom prst="rect">
            <a:avLst/>
          </a:prstGeom>
          <a:solidFill>
            <a:srgbClr val="990000">
              <a:alpha val="15000"/>
            </a:srgbClr>
          </a:solidFill>
        </p:spPr>
        <p:txBody>
          <a:bodyPr wrap="square">
            <a:spAutoFit/>
          </a:bodyPr>
          <a:lstStyle/>
          <a:p>
            <a:pPr algn="ctr" rtl="1"/>
            <a:r>
              <a:rPr lang="ar-SA" sz="6000" b="1" dirty="0" smtClean="0">
                <a:solidFill>
                  <a:srgbClr val="FFFF00"/>
                </a:solidFill>
                <a:effectLst>
                  <a:glow rad="101600">
                    <a:schemeClr val="tx1">
                      <a:alpha val="60000"/>
                    </a:schemeClr>
                  </a:glow>
                </a:effectLst>
                <a:cs typeface="Traditional Arabic" pitchFamily="2" charset="-78"/>
              </a:rPr>
              <a:t>فَيَا عِبَادَ الله، أُوصِيكُمْ وَإِيَّايَ بِتَقْوَى اللهِ وَطَاعَتِهِ، فَقَدْ فَازَ الْمُتَّقُونَ.</a:t>
            </a:r>
            <a:endParaRPr lang="ms-MY" sz="6000" b="1" dirty="0">
              <a:ln>
                <a:solidFill>
                  <a:srgbClr val="FFC000"/>
                </a:solidFill>
              </a:ln>
              <a:solidFill>
                <a:srgbClr val="FFFF00"/>
              </a:solidFill>
              <a:effectLst>
                <a:glow rad="101600">
                  <a:schemeClr val="tx1">
                    <a:alpha val="60000"/>
                  </a:schemeClr>
                </a:glow>
              </a:effectLst>
              <a:latin typeface="Traditional Arabic" pitchFamily="18" charset="-78"/>
              <a:cs typeface="Traditional Arabic" pitchFamily="2" charset="-78"/>
            </a:endParaRPr>
          </a:p>
        </p:txBody>
      </p:sp>
      <p:sp>
        <p:nvSpPr>
          <p:cNvPr id="5" name="TextBox 4"/>
          <p:cNvSpPr txBox="1"/>
          <p:nvPr/>
        </p:nvSpPr>
        <p:spPr>
          <a:xfrm>
            <a:off x="0" y="3556829"/>
            <a:ext cx="9144000" cy="2554545"/>
          </a:xfrm>
          <a:prstGeom prst="rect">
            <a:avLst/>
          </a:prstGeom>
          <a:solidFill>
            <a:srgbClr val="FF66FF">
              <a:alpha val="35000"/>
            </a:srgbClr>
          </a:solidFill>
          <a:ln w="57150">
            <a:noFill/>
          </a:ln>
        </p:spPr>
        <p:txBody>
          <a:bodyPr wrap="square">
            <a:spAutoFit/>
          </a:bodyPr>
          <a:lstStyle/>
          <a:p>
            <a:pPr algn="ctr" fontAlgn="auto">
              <a:spcBef>
                <a:spcPts val="0"/>
              </a:spcBef>
              <a:spcAft>
                <a:spcPts val="0"/>
              </a:spcAft>
              <a:defRPr/>
            </a:pP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Wahai</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p>
          <a:p>
            <a:pPr algn="ctr" fontAlgn="auto">
              <a:spcBef>
                <a:spcPts val="0"/>
              </a:spcBef>
              <a:spcAft>
                <a:spcPts val="0"/>
              </a:spcAft>
              <a:defRPr/>
            </a:pP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wasiatkan</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diriku</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supaya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mentaatinya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Maka</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berjayalah</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n-US" sz="3200" dirty="0"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endParaRPr lang="en-US" sz="3200" dirty="0">
              <a:ln w="19050" cmpd="sng">
                <a:solidFill>
                  <a:schemeClr val="tx1"/>
                </a:solidFill>
                <a:prstDash val="solid"/>
              </a:ln>
              <a:solidFill>
                <a:srgbClr val="FFFFFF"/>
              </a:solidFill>
              <a:effectLst>
                <a:glow rad="228600">
                  <a:schemeClr val="tx1">
                    <a:alpha val="4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642910"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28596" y="5072074"/>
            <a:ext cx="7267604" cy="1428760"/>
          </a:xfrm>
          <a:prstGeom prst="roundRect">
            <a:avLst>
              <a:gd name="adj" fmla="val 5000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Kerjakan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perintah</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suruhanNya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serta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tinggalkan</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tegahanNya</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685800" y="3276600"/>
            <a:ext cx="4419640" cy="1428760"/>
          </a:xfrm>
          <a:prstGeom prst="roundRect">
            <a:avLst>
              <a:gd name="adj" fmla="val 50000"/>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Sama-sama</a:t>
            </a:r>
            <a:r>
              <a:rPr lang="en-US" sz="28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Mengingati</a:t>
            </a:r>
            <a:endParaRPr lang="en-US" sz="28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457200" y="1371600"/>
            <a:ext cx="7215238" cy="1371600"/>
          </a:xfrm>
          <a:prstGeom prst="roundRect">
            <a:avLst>
              <a:gd name="adj" fmla="val 50000"/>
            </a:avLst>
          </a:prstGeom>
          <a:solidFill>
            <a:srgbClr val="D60093"/>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US" sz="2800" dirty="0" err="1" smtClean="0">
                <a:ln>
                  <a:solidFill>
                    <a:schemeClr val="tx1"/>
                  </a:solidFill>
                </a:ln>
                <a:solidFill>
                  <a:schemeClr val="bg1"/>
                </a:solidFill>
                <a:effectLst>
                  <a:glow rad="101600">
                    <a:schemeClr val="tx1">
                      <a:alpha val="60000"/>
                    </a:schemeClr>
                  </a:glow>
                </a:effectLst>
                <a:latin typeface="Arial Black" pitchFamily="34" charset="0"/>
              </a:rPr>
              <a:t>Tingkatkanlah</a:t>
            </a:r>
            <a:r>
              <a:rPr lang="en-US" sz="28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rPr>
              <a:t>ketaqwaan</a:t>
            </a:r>
            <a:r>
              <a:rPr lang="en-US" sz="32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rPr>
              <a:t>dan</a:t>
            </a:r>
            <a:r>
              <a:rPr lang="en-US" sz="32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rPr>
              <a:t>keimaman</a:t>
            </a:r>
            <a:r>
              <a:rPr lang="en-US" sz="32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3200" dirty="0" err="1" smtClean="0">
                <a:ln>
                  <a:solidFill>
                    <a:schemeClr val="tx1"/>
                  </a:solidFill>
                </a:ln>
                <a:solidFill>
                  <a:schemeClr val="bg1"/>
                </a:solidFill>
                <a:effectLst>
                  <a:glow rad="101600">
                    <a:schemeClr val="tx1">
                      <a:alpha val="60000"/>
                    </a:schemeClr>
                  </a:glow>
                </a:effectLst>
                <a:latin typeface="Arial Black" pitchFamily="34" charset="0"/>
              </a:rPr>
              <a:t>kepada</a:t>
            </a:r>
            <a:r>
              <a:rPr lang="en-US" sz="3200" dirty="0" smtClean="0">
                <a:ln>
                  <a:solidFill>
                    <a:schemeClr val="tx1"/>
                  </a:solidFill>
                </a:ln>
                <a:solidFill>
                  <a:schemeClr val="bg1"/>
                </a:solidFill>
                <a:effectLst>
                  <a:glow rad="101600">
                    <a:schemeClr val="tx1">
                      <a:alpha val="60000"/>
                    </a:schemeClr>
                  </a:glow>
                </a:effectLst>
                <a:latin typeface="Arial Black" pitchFamily="34" charset="0"/>
              </a:rPr>
              <a:t> Allah</a:t>
            </a:r>
            <a:endParaRPr lang="ms-MY" sz="32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7" name="Down Arrow 6"/>
          <p:cNvSpPr/>
          <p:nvPr/>
        </p:nvSpPr>
        <p:spPr>
          <a:xfrm rot="12392898">
            <a:off x="860344" y="2517012"/>
            <a:ext cx="928694" cy="1000132"/>
          </a:xfrm>
          <a:prstGeom prst="downArrow">
            <a:avLst/>
          </a:prstGeom>
          <a:solidFill>
            <a:schemeClr val="bg1"/>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Down Arrow 7"/>
          <p:cNvSpPr/>
          <p:nvPr/>
        </p:nvSpPr>
        <p:spPr>
          <a:xfrm rot="19915215">
            <a:off x="866525" y="4426907"/>
            <a:ext cx="928694" cy="1000132"/>
          </a:xfrm>
          <a:prstGeom prst="downArrow">
            <a:avLst/>
          </a:prstGeom>
          <a:solidFill>
            <a:schemeClr val="bg1"/>
          </a:solidFill>
          <a:ln>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642910" y="21429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Pengenalan</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1981200" y="2209800"/>
            <a:ext cx="6858000" cy="1066800"/>
          </a:xfrm>
          <a:prstGeom prst="roundRect">
            <a:avLst>
              <a:gd name="adj" fmla="val 0"/>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Salah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satu</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Rukun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Islam.</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1981200" y="4114800"/>
            <a:ext cx="6858000" cy="1066800"/>
          </a:xfrm>
          <a:prstGeom prst="roundRect">
            <a:avLst>
              <a:gd name="adj" fmla="val 0"/>
            </a:avLst>
          </a:prstGeom>
          <a:solidFill>
            <a:srgbClr val="0066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algn="ctr">
              <a:defRPr/>
            </a:pP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WAJIB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disempurnakan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apabila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cukup</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syarat-syarat</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600"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5-Point Star 6"/>
          <p:cNvSpPr/>
          <p:nvPr/>
        </p:nvSpPr>
        <p:spPr>
          <a:xfrm rot="20543727">
            <a:off x="329909" y="2221949"/>
            <a:ext cx="2493512" cy="2567732"/>
          </a:xfrm>
          <a:prstGeom prst="star5">
            <a:avLst/>
          </a:prstGeom>
          <a:solidFill>
            <a:srgbClr val="FFFF00"/>
          </a:solidFill>
          <a:ln>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4" name="Rounded Rectangle 3"/>
          <p:cNvSpPr/>
          <p:nvPr/>
        </p:nvSpPr>
        <p:spPr>
          <a:xfrm>
            <a:off x="228600" y="1219200"/>
            <a:ext cx="1143000" cy="5181600"/>
          </a:xfrm>
          <a:prstGeom prst="roundRect">
            <a:avLst>
              <a:gd name="adj" fmla="val 50000"/>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r>
              <a:rPr lang="en-US" sz="4500" dirty="0" smtClean="0">
                <a:ln>
                  <a:solidFill>
                    <a:schemeClr val="tx1"/>
                  </a:solidFill>
                </a:ln>
                <a:solidFill>
                  <a:schemeClr val="bg1"/>
                </a:solidFill>
                <a:effectLst>
                  <a:glow rad="101600">
                    <a:schemeClr val="tx1">
                      <a:alpha val="60000"/>
                    </a:schemeClr>
                  </a:glow>
                </a:effectLst>
                <a:latin typeface="Arial Black" pitchFamily="34" charset="0"/>
              </a:rPr>
              <a:t>ZAKAT</a:t>
            </a:r>
            <a:endParaRPr lang="ms-MY" sz="4500" dirty="0">
              <a:ln>
                <a:solidFill>
                  <a:schemeClr val="tx1"/>
                </a:solidFill>
              </a:ln>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2148" b="928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152400" y="269557"/>
            <a:ext cx="8763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43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4800" y="4419600"/>
            <a:ext cx="8458200" cy="1384995"/>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dirikanlah</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Solat</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tunaikanlah</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zakat</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ruku’lah</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bersama-sama</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dengan</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orang-orang</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800" dirty="0" err="1"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rukuk</a:t>
            </a:r>
            <a:r>
              <a:rPr lang="en-US" sz="2800" dirty="0" smtClean="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8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613642" y="1752600"/>
            <a:ext cx="7920758" cy="2554545"/>
          </a:xfrm>
          <a:prstGeom prst="rect">
            <a:avLst/>
          </a:prstGeom>
        </p:spPr>
        <p:txBody>
          <a:bodyPr wrap="none">
            <a:spAutoFit/>
          </a:bodyPr>
          <a:lstStyle/>
          <a:p>
            <a:pPr algn="ct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وَأَقِيمُواْ الصَّلاَةَ وَآتُواْ </a:t>
            </a: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الزَّكَاةَ</a:t>
            </a:r>
            <a:endParaRPr lang="en-US"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8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وَارْكَعُواْ مَعَ الرَّاكِعِينَ</a:t>
            </a:r>
            <a:endParaRPr lang="ms-MY"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1997</Words>
  <Application>Microsoft Office PowerPoint</Application>
  <PresentationFormat>On-screen Show (4:3)</PresentationFormat>
  <Paragraphs>217</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UZTAZ AIZI</cp:lastModifiedBy>
  <cp:revision>73</cp:revision>
  <dcterms:created xsi:type="dcterms:W3CDTF">2010-07-19T06:30:05Z</dcterms:created>
  <dcterms:modified xsi:type="dcterms:W3CDTF">2010-07-29T08:18:10Z</dcterms:modified>
</cp:coreProperties>
</file>